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ppt/theme/themeOverride14.xml" ContentType="application/vnd.openxmlformats-officedocument.themeOverride+xml"/>
  <Override PartName="/ppt/theme/themeOverride15.xml" ContentType="application/vnd.openxmlformats-officedocument.themeOverride+xml"/>
  <Override PartName="/ppt/theme/themeOverride16.xml" ContentType="application/vnd.openxmlformats-officedocument.themeOverride+xml"/>
  <Override PartName="/ppt/theme/themeOverride17.xml" ContentType="application/vnd.openxmlformats-officedocument.themeOverride+xml"/>
  <Override PartName="/ppt/theme/themeOverride18.xml" ContentType="application/vnd.openxmlformats-officedocument.themeOverride+xml"/>
  <Override PartName="/ppt/theme/themeOverride19.xml" ContentType="application/vnd.openxmlformats-officedocument.themeOverride+xml"/>
  <Override PartName="/ppt/theme/themeOverride2.xml" ContentType="application/vnd.openxmlformats-officedocument.themeOverride+xml"/>
  <Override PartName="/ppt/theme/themeOverride20.xml" ContentType="application/vnd.openxmlformats-officedocument.themeOverride+xml"/>
  <Override PartName="/ppt/theme/themeOverride21.xml" ContentType="application/vnd.openxmlformats-officedocument.themeOverride+xml"/>
  <Override PartName="/ppt/theme/themeOverride22.xml" ContentType="application/vnd.openxmlformats-officedocument.themeOverride+xml"/>
  <Override PartName="/ppt/theme/themeOverride23.xml" ContentType="application/vnd.openxmlformats-officedocument.themeOverride+xml"/>
  <Override PartName="/ppt/theme/themeOverride24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3"/>
  </p:notesMasterIdLst>
  <p:handoutMasterIdLst>
    <p:handoutMasterId r:id="rId44"/>
  </p:handoutMasterIdLst>
  <p:sldIdLst>
    <p:sldId id="318" r:id="rId3"/>
    <p:sldId id="260" r:id="rId4"/>
    <p:sldId id="262" r:id="rId5"/>
    <p:sldId id="475" r:id="rId6"/>
    <p:sldId id="476" r:id="rId7"/>
    <p:sldId id="512" r:id="rId8"/>
    <p:sldId id="513" r:id="rId9"/>
    <p:sldId id="542" r:id="rId10"/>
    <p:sldId id="543" r:id="rId11"/>
    <p:sldId id="544" r:id="rId12"/>
    <p:sldId id="545" r:id="rId13"/>
    <p:sldId id="546" r:id="rId14"/>
    <p:sldId id="547" r:id="rId15"/>
    <p:sldId id="548" r:id="rId16"/>
    <p:sldId id="549" r:id="rId17"/>
    <p:sldId id="551" r:id="rId18"/>
    <p:sldId id="553" r:id="rId19"/>
    <p:sldId id="554" r:id="rId20"/>
    <p:sldId id="556" r:id="rId21"/>
    <p:sldId id="558" r:id="rId22"/>
    <p:sldId id="559" r:id="rId23"/>
    <p:sldId id="560" r:id="rId24"/>
    <p:sldId id="561" r:id="rId25"/>
    <p:sldId id="562" r:id="rId26"/>
    <p:sldId id="563" r:id="rId27"/>
    <p:sldId id="564" r:id="rId28"/>
    <p:sldId id="565" r:id="rId29"/>
    <p:sldId id="566" r:id="rId30"/>
    <p:sldId id="567" r:id="rId31"/>
    <p:sldId id="568" r:id="rId32"/>
    <p:sldId id="569" r:id="rId33"/>
    <p:sldId id="570" r:id="rId34"/>
    <p:sldId id="571" r:id="rId35"/>
    <p:sldId id="572" r:id="rId36"/>
    <p:sldId id="573" r:id="rId37"/>
    <p:sldId id="574" r:id="rId38"/>
    <p:sldId id="575" r:id="rId39"/>
    <p:sldId id="576" r:id="rId40"/>
    <p:sldId id="577" r:id="rId41"/>
    <p:sldId id="578" r:id="rId42"/>
  </p:sldIdLst>
  <p:sldSz cx="9144000" cy="6858000" type="screen4x3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823A8"/>
    <a:srgbClr val="3F21F1"/>
    <a:srgbClr val="0046D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2" d="100"/>
          <a:sy n="82" d="100"/>
        </p:scale>
        <p:origin x="-1474" y="-91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3" d="100"/>
          <a:sy n="83" d="100"/>
        </p:scale>
        <p:origin x="-3876" y="-9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7" Type="http://schemas.openxmlformats.org/officeDocument/2006/relationships/tableStyles" Target="tableStyles.xml"/><Relationship Id="rId46" Type="http://schemas.openxmlformats.org/officeDocument/2006/relationships/viewProps" Target="viewProps.xml"/><Relationship Id="rId45" Type="http://schemas.openxmlformats.org/officeDocument/2006/relationships/presProps" Target="presProps.xml"/><Relationship Id="rId44" Type="http://schemas.openxmlformats.org/officeDocument/2006/relationships/handoutMaster" Target="handoutMasters/handoutMaster1.xml"/><Relationship Id="rId43" Type="http://schemas.openxmlformats.org/officeDocument/2006/relationships/notesMaster" Target="notesMasters/notesMaster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D519A841-229C-4536-9187-C2ADFE99B617}" type="datetimeFigureOut">
              <a:rPr lang="zh-CN" altLang="en-US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A95BE26F-04B8-415D-B1CD-C9BB6047607F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27AC1450-904E-4FA6-8761-E4FAC0837620}" type="datetimeFigureOut">
              <a:rPr lang="zh-CN" altLang="en-US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 smtClean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noProof="0" smtClean="0"/>
              <a:t>单击此处编辑母版文本样式</a:t>
            </a:r>
            <a:endParaRPr lang="zh-CN" altLang="en-US" noProof="0" smtClean="0"/>
          </a:p>
          <a:p>
            <a:pPr lvl="1"/>
            <a:r>
              <a:rPr lang="zh-CN" altLang="en-US" noProof="0" smtClean="0"/>
              <a:t>第二级</a:t>
            </a:r>
            <a:endParaRPr lang="zh-CN" altLang="en-US" noProof="0" smtClean="0"/>
          </a:p>
          <a:p>
            <a:pPr lvl="2"/>
            <a:r>
              <a:rPr lang="zh-CN" altLang="en-US" noProof="0" smtClean="0"/>
              <a:t>第三级</a:t>
            </a:r>
            <a:endParaRPr lang="zh-CN" altLang="en-US" noProof="0" smtClean="0"/>
          </a:p>
          <a:p>
            <a:pPr lvl="3"/>
            <a:r>
              <a:rPr lang="zh-CN" altLang="en-US" noProof="0" smtClean="0"/>
              <a:t>第四级</a:t>
            </a:r>
            <a:endParaRPr lang="zh-CN" altLang="en-US" noProof="0" smtClean="0"/>
          </a:p>
          <a:p>
            <a:pPr lvl="4"/>
            <a:r>
              <a:rPr lang="zh-CN" altLang="en-US" noProof="0" smtClean="0"/>
              <a:t>第五级</a:t>
            </a:r>
            <a:endParaRPr lang="zh-CN" altLang="en-US" noProof="0" smtClean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30564BA8-0B8C-47CD-BCA4-1448C8AFB812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1">
                <a:solidFill>
                  <a:srgbClr val="0046D2"/>
                </a:solidFill>
              </a:defRPr>
            </a:lvl1pPr>
          </a:lstStyle>
          <a:p>
            <a:pPr>
              <a:defRPr/>
            </a:pPr>
            <a:r>
              <a:rPr lang="en-US" altLang="zh-CN" smtClean="0"/>
              <a:t>Big Data Computing Technology, 2017 Fall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600" b="1">
                <a:solidFill>
                  <a:srgbClr val="0046D2"/>
                </a:solidFill>
              </a:defRPr>
            </a:lvl1pPr>
          </a:lstStyle>
          <a:p>
            <a:pPr>
              <a:defRPr/>
            </a:pPr>
            <a:fld id="{88020851-DCD7-4232-B0C3-461CB7087348}" type="slidenum">
              <a:rPr lang="zh-CN" altLang="en-US" smtClean="0"/>
            </a:fld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1">
                <a:solidFill>
                  <a:srgbClr val="0046D2"/>
                </a:solidFill>
              </a:defRPr>
            </a:lvl1pPr>
          </a:lstStyle>
          <a:p>
            <a:pPr>
              <a:defRPr/>
            </a:pPr>
            <a:fld id="{48AE39C6-15C2-4807-8E1B-3C327B9D5887}" type="datetime4">
              <a:rPr lang="en-US" altLang="zh-CN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 showMasterSp="0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BD9EECB-3C99-4366-A15A-BA97BD83FED8}" type="datetime4">
              <a:rPr lang="en-US" altLang="zh-CN"/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Operating System Structure and Programming, 2010 Fall</a:t>
            </a: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6D5D659-05D9-490A-B3D0-FD33CD1664CD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 showMasterSp="0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D9F8ABE-C3CE-4473-8B56-462A72AD3100}" type="datetime4">
              <a:rPr lang="en-US" altLang="zh-CN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Operating System Structure and Programming, 2010 Fall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29E6B4-3356-4539-B2D7-DEC7EBC03C81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 showMasterSp="0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D685A8B-1B23-4E5F-9616-BD125CD45E96}" type="datetime4">
              <a:rPr lang="en-US" altLang="zh-CN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Operating System Structure and Programming, 2010 Fall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022C252-56B2-46B1-9A0D-824C8FB49278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2875" y="142875"/>
            <a:ext cx="3009900" cy="809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600200"/>
            <a:ext cx="8153400" cy="44989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F2AAAF-8AA8-4465-94F4-AC95E791CFEE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2875" y="142875"/>
            <a:ext cx="3009900" cy="809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600200"/>
            <a:ext cx="8153400" cy="44989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F2AAAF-8AA8-4465-94F4-AC95E791CFEE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2875" y="142875"/>
            <a:ext cx="3009900" cy="809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600200"/>
            <a:ext cx="8153400" cy="44989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F2AAAF-8AA8-4465-94F4-AC95E791CFEE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B96BF03-17DF-474C-986B-8CCF910A89B1}" type="datetime4">
              <a:rPr lang="en-US" altLang="zh-CN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Operating System Structure and Programming, 2010 Fall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6A1FFB0-C415-44D1-9D5D-2AB1F317462C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 showMasterSp="0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3620811-0F58-4E0C-8718-BCDEA892BC40}" type="datetime4">
              <a:rPr lang="en-US" altLang="zh-CN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Operating System Structure and Programming, 2010 Fall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3F6D99-58DA-4C6D-866B-384BA8B4FA85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 showMasterSp="0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3620811-0F58-4E0C-8718-BCDEA892BC40}" type="datetime4">
              <a:rPr lang="en-US" altLang="zh-CN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Operating System Structure and Programming, 2010 Fall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3F6D99-58DA-4C6D-866B-384BA8B4FA85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 showMasterSp="0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D055D0-3F6E-4525-9940-3A04C76C7FFD}" type="datetime4">
              <a:rPr lang="en-US" altLang="zh-CN"/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Operating System Structure and Programming, 2010 Fall</a:t>
            </a: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B07E696-B69E-41C6-BBEC-3D2FC3C1BFE2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 showMasterSp="0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3AA7719-E8D0-47BA-8FD9-E16012AF59CB}" type="datetime4">
              <a:rPr lang="en-US" altLang="zh-CN"/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Operating System Structure and Programming, 2010 Fall</a:t>
            </a: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090CC04-7929-45ED-A5EA-D1085C2BAB42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 showMasterSp="0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9D9CC61-F3E2-4166-AD97-E4B62E12A2CA}" type="datetime4">
              <a:rPr lang="en-US" altLang="zh-CN"/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Operating System Structure and Programming, 2010 Fall</a:t>
            </a: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17ECD03-C8D5-4708-B29F-BDFE1BD72945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 showMasterSp="0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28A5F5-8CD0-4877-B434-7421E7CB31A3}" type="datetime4">
              <a:rPr lang="en-US" altLang="zh-CN"/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Operating System Structure and Programming, 2010 Fall</a:t>
            </a: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D0D3C4F-D2AC-402C-B720-14708FC93B95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 showMasterSp="0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97A08E2-5DF4-4FD2-9167-CA839EDD21B1}" type="datetime4">
              <a:rPr lang="en-US" altLang="zh-CN"/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Operating System Structure and Programming, 2010 Fall</a:t>
            </a: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ED8A050-2F7F-4890-A49B-FEF7D667FF6B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7" Type="http://schemas.openxmlformats.org/officeDocument/2006/relationships/theme" Target="../theme/theme1.xml"/><Relationship Id="rId16" Type="http://schemas.openxmlformats.org/officeDocument/2006/relationships/image" Target="../media/image2.jpeg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6" cstate="print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400" b="1">
                <a:solidFill>
                  <a:srgbClr val="3F21F1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3E0D7108-400D-483F-B44C-D44F85D334A8}" type="datetime4">
              <a:rPr lang="en-US" altLang="zh-CN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2895600" y="6356350"/>
            <a:ext cx="3429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400" b="1">
                <a:solidFill>
                  <a:srgbClr val="3F21F1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r>
              <a:rPr lang="en-US" altLang="zh-CN" dirty="0" smtClean="0"/>
              <a:t>Big Data Computing Technology, 2017 Fall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740B1466-B9A4-434F-A814-9913A65E28AC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5.xml"/><Relationship Id="rId3" Type="http://schemas.openxmlformats.org/officeDocument/2006/relationships/themeOverride" Target="../theme/themeOverride2.xml"/><Relationship Id="rId2" Type="http://schemas.openxmlformats.org/officeDocument/2006/relationships/image" Target="../media/image17.png"/><Relationship Id="rId1" Type="http://schemas.openxmlformats.org/officeDocument/2006/relationships/image" Target="../media/image2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5.xml"/><Relationship Id="rId4" Type="http://schemas.openxmlformats.org/officeDocument/2006/relationships/themeOverride" Target="../theme/themeOverride3.xml"/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5.xml"/><Relationship Id="rId4" Type="http://schemas.openxmlformats.org/officeDocument/2006/relationships/themeOverride" Target="../theme/themeOverride4.xml"/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image" Target="../media/image2.jpe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5.xml"/><Relationship Id="rId3" Type="http://schemas.openxmlformats.org/officeDocument/2006/relationships/themeOverride" Target="../theme/themeOverride5.xml"/><Relationship Id="rId2" Type="http://schemas.openxmlformats.org/officeDocument/2006/relationships/image" Target="../media/image30.png"/><Relationship Id="rId1" Type="http://schemas.openxmlformats.org/officeDocument/2006/relationships/image" Target="../media/image2.jpe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5.xml"/><Relationship Id="rId3" Type="http://schemas.openxmlformats.org/officeDocument/2006/relationships/themeOverride" Target="../theme/themeOverride6.xml"/><Relationship Id="rId2" Type="http://schemas.openxmlformats.org/officeDocument/2006/relationships/image" Target="../media/image31.png"/><Relationship Id="rId1" Type="http://schemas.openxmlformats.org/officeDocument/2006/relationships/image" Target="../media/image2.jpe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5.xml"/><Relationship Id="rId3" Type="http://schemas.openxmlformats.org/officeDocument/2006/relationships/themeOverride" Target="../theme/themeOverride7.xml"/><Relationship Id="rId2" Type="http://schemas.openxmlformats.org/officeDocument/2006/relationships/image" Target="../media/image32.png"/><Relationship Id="rId1" Type="http://schemas.openxmlformats.org/officeDocument/2006/relationships/image" Target="../media/image2.jpe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5.xml"/><Relationship Id="rId3" Type="http://schemas.openxmlformats.org/officeDocument/2006/relationships/themeOverride" Target="../theme/themeOverride8.xml"/><Relationship Id="rId2" Type="http://schemas.openxmlformats.org/officeDocument/2006/relationships/image" Target="../media/image33.png"/><Relationship Id="rId1" Type="http://schemas.openxmlformats.org/officeDocument/2006/relationships/image" Target="../media/image2.jpe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5.xml"/><Relationship Id="rId3" Type="http://schemas.openxmlformats.org/officeDocument/2006/relationships/themeOverride" Target="../theme/themeOverride9.xml"/><Relationship Id="rId2" Type="http://schemas.openxmlformats.org/officeDocument/2006/relationships/image" Target="../media/image34.png"/><Relationship Id="rId1" Type="http://schemas.openxmlformats.org/officeDocument/2006/relationships/image" Target="../media/image2.jpe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5.xml"/><Relationship Id="rId3" Type="http://schemas.openxmlformats.org/officeDocument/2006/relationships/themeOverride" Target="../theme/themeOverride10.xml"/><Relationship Id="rId2" Type="http://schemas.openxmlformats.org/officeDocument/2006/relationships/image" Target="../media/image35.png"/><Relationship Id="rId1" Type="http://schemas.openxmlformats.org/officeDocument/2006/relationships/image" Target="../media/image2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5.xml"/><Relationship Id="rId3" Type="http://schemas.openxmlformats.org/officeDocument/2006/relationships/themeOverride" Target="../theme/themeOverride11.xml"/><Relationship Id="rId2" Type="http://schemas.openxmlformats.org/officeDocument/2006/relationships/image" Target="../media/image36.png"/><Relationship Id="rId1" Type="http://schemas.openxmlformats.org/officeDocument/2006/relationships/image" Target="../media/image2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5.xml"/><Relationship Id="rId3" Type="http://schemas.openxmlformats.org/officeDocument/2006/relationships/themeOverride" Target="../theme/themeOverride12.xml"/><Relationship Id="rId2" Type="http://schemas.openxmlformats.org/officeDocument/2006/relationships/image" Target="../media/image37.png"/><Relationship Id="rId1" Type="http://schemas.openxmlformats.org/officeDocument/2006/relationships/image" Target="../media/image2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5.xml"/><Relationship Id="rId3" Type="http://schemas.openxmlformats.org/officeDocument/2006/relationships/themeOverride" Target="../theme/themeOverride13.xml"/><Relationship Id="rId2" Type="http://schemas.openxmlformats.org/officeDocument/2006/relationships/image" Target="../media/image38.png"/><Relationship Id="rId1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themeOverride" Target="../theme/themeOverride1.xml"/><Relationship Id="rId1" Type="http://schemas.openxmlformats.org/officeDocument/2006/relationships/image" Target="../media/image2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5.xml"/><Relationship Id="rId3" Type="http://schemas.openxmlformats.org/officeDocument/2006/relationships/themeOverride" Target="../theme/themeOverride14.xml"/><Relationship Id="rId2" Type="http://schemas.openxmlformats.org/officeDocument/2006/relationships/image" Target="../media/image39.png"/><Relationship Id="rId1" Type="http://schemas.openxmlformats.org/officeDocument/2006/relationships/image" Target="../media/image2.jpe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5.xml"/><Relationship Id="rId3" Type="http://schemas.openxmlformats.org/officeDocument/2006/relationships/themeOverride" Target="../theme/themeOverride15.xml"/><Relationship Id="rId2" Type="http://schemas.openxmlformats.org/officeDocument/2006/relationships/image" Target="../media/image40.jpeg"/><Relationship Id="rId1" Type="http://schemas.openxmlformats.org/officeDocument/2006/relationships/image" Target="../media/image2.jpeg"/></Relationships>
</file>

<file path=ppt/slides/_rels/slide3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5.xml"/><Relationship Id="rId3" Type="http://schemas.openxmlformats.org/officeDocument/2006/relationships/themeOverride" Target="../theme/themeOverride16.xml"/><Relationship Id="rId2" Type="http://schemas.openxmlformats.org/officeDocument/2006/relationships/image" Target="../media/image41.png"/><Relationship Id="rId1" Type="http://schemas.openxmlformats.org/officeDocument/2006/relationships/image" Target="../media/image2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themeOverride" Target="../theme/themeOverride17.xml"/><Relationship Id="rId1" Type="http://schemas.openxmlformats.org/officeDocument/2006/relationships/image" Target="../media/image2.jpe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5.xml"/><Relationship Id="rId3" Type="http://schemas.openxmlformats.org/officeDocument/2006/relationships/themeOverride" Target="../theme/themeOverride18.xml"/><Relationship Id="rId2" Type="http://schemas.openxmlformats.org/officeDocument/2006/relationships/image" Target="../media/image42.png"/><Relationship Id="rId1" Type="http://schemas.openxmlformats.org/officeDocument/2006/relationships/image" Target="../media/image2.jpe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5.xml"/><Relationship Id="rId3" Type="http://schemas.openxmlformats.org/officeDocument/2006/relationships/themeOverride" Target="../theme/themeOverride19.xml"/><Relationship Id="rId2" Type="http://schemas.openxmlformats.org/officeDocument/2006/relationships/image" Target="../media/image43.png"/><Relationship Id="rId1" Type="http://schemas.openxmlformats.org/officeDocument/2006/relationships/image" Target="../media/image2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5.xml"/><Relationship Id="rId3" Type="http://schemas.openxmlformats.org/officeDocument/2006/relationships/themeOverride" Target="../theme/themeOverride20.xml"/><Relationship Id="rId2" Type="http://schemas.openxmlformats.org/officeDocument/2006/relationships/image" Target="../media/image44.png"/><Relationship Id="rId1" Type="http://schemas.openxmlformats.org/officeDocument/2006/relationships/image" Target="../media/image2.jpe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5.xml"/><Relationship Id="rId3" Type="http://schemas.openxmlformats.org/officeDocument/2006/relationships/themeOverride" Target="../theme/themeOverride21.xml"/><Relationship Id="rId2" Type="http://schemas.openxmlformats.org/officeDocument/2006/relationships/image" Target="../media/image45.png"/><Relationship Id="rId1" Type="http://schemas.openxmlformats.org/officeDocument/2006/relationships/image" Target="../media/image2.jpe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5.xml"/><Relationship Id="rId3" Type="http://schemas.openxmlformats.org/officeDocument/2006/relationships/themeOverride" Target="../theme/themeOverride22.xml"/><Relationship Id="rId2" Type="http://schemas.openxmlformats.org/officeDocument/2006/relationships/image" Target="../media/image46.png"/><Relationship Id="rId1" Type="http://schemas.openxmlformats.org/officeDocument/2006/relationships/image" Target="../media/image2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themeOverride" Target="../theme/themeOverride23.xml"/><Relationship Id="rId1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5.xml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tags" Target="../tags/tag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themeOverride" Target="../theme/themeOverride24.xml"/><Relationship Id="rId1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image" Target="../media/image6.png"/><Relationship Id="rId1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5.xml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tags" Target="../tags/tag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Rectangle 3"/>
          <p:cNvSpPr>
            <a:spLocks noGrp="1" noRot="1" noChangeArrowheads="1"/>
          </p:cNvSpPr>
          <p:nvPr>
            <p:ph type="body" idx="1"/>
          </p:nvPr>
        </p:nvSpPr>
        <p:spPr>
          <a:xfrm>
            <a:off x="533400" y="1295400"/>
            <a:ext cx="8153400" cy="4498975"/>
          </a:xfrm>
        </p:spPr>
        <p:txBody>
          <a:bodyPr/>
          <a:lstStyle/>
          <a:p>
            <a:pPr algn="ctr" eaLnBrk="1" hangingPunct="1">
              <a:spcBef>
                <a:spcPct val="0"/>
              </a:spcBef>
              <a:buNone/>
            </a:pPr>
            <a:endParaRPr lang="en-US" altLang="zh-CN" b="1" dirty="0" smtClean="0">
              <a:solidFill>
                <a:srgbClr val="002060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  <a:p>
            <a:pPr algn="ctr" eaLnBrk="1" hangingPunct="1">
              <a:spcBef>
                <a:spcPct val="0"/>
              </a:spcBef>
              <a:buNone/>
            </a:pPr>
            <a:endParaRPr lang="en-US" altLang="zh-CN" b="1" dirty="0" smtClean="0">
              <a:solidFill>
                <a:srgbClr val="002060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  <a:p>
            <a:pPr algn="ctr" eaLnBrk="1" hangingPunct="1">
              <a:spcBef>
                <a:spcPct val="0"/>
              </a:spcBef>
              <a:buNone/>
            </a:pPr>
            <a:r>
              <a:rPr lang="en-US" altLang="zh-CN" sz="4000" b="1" dirty="0" smtClean="0">
                <a:solidFill>
                  <a:srgbClr val="002060"/>
                </a:solidFill>
                <a:latin typeface="Calibri" panose="020F0502020204030204" pitchFamily="34" charset="0"/>
              </a:rPr>
              <a:t>Lecture 9</a:t>
            </a:r>
            <a:r>
              <a:rPr lang="zh-CN" altLang="en-US" sz="4000" b="1" dirty="0" smtClean="0">
                <a:solidFill>
                  <a:srgbClr val="00206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  数据可视化</a:t>
            </a:r>
            <a:r>
              <a:rPr lang="zh-CN" altLang="en-US" sz="4000" b="1" dirty="0" smtClean="0">
                <a:solidFill>
                  <a:srgbClr val="00206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技术</a:t>
            </a:r>
            <a:endParaRPr lang="en-US" altLang="zh-CN" sz="4000" b="1" dirty="0" smtClean="0">
              <a:solidFill>
                <a:srgbClr val="002060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  <a:p>
            <a:pPr algn="ctr" eaLnBrk="1" hangingPunct="1">
              <a:spcBef>
                <a:spcPct val="0"/>
              </a:spcBef>
              <a:buNone/>
            </a:pPr>
            <a:endParaRPr lang="en-US" altLang="zh-CN" sz="4000" b="1" dirty="0" smtClean="0">
              <a:solidFill>
                <a:srgbClr val="002060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  <a:p>
            <a:pPr lvl="5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3200" b="1" dirty="0" smtClean="0">
                <a:solidFill>
                  <a:srgbClr val="002060"/>
                </a:solidFill>
                <a:latin typeface="Calibri" panose="020F0502020204030204" pitchFamily="34" charset="0"/>
              </a:rPr>
              <a:t> </a:t>
            </a:r>
            <a:r>
              <a:rPr lang="en-US" altLang="zh-CN" sz="3200" b="1" dirty="0" err="1" smtClean="0">
                <a:solidFill>
                  <a:srgbClr val="002060"/>
                </a:solidFill>
                <a:latin typeface="Calibri" panose="020F0502020204030204" pitchFamily="34" charset="0"/>
              </a:rPr>
              <a:t>Matplotlib</a:t>
            </a:r>
            <a:r>
              <a:rPr lang="zh-CN" altLang="en-US" sz="3200" b="1" dirty="0" smtClean="0">
                <a:solidFill>
                  <a:srgbClr val="002060"/>
                </a:solidFill>
                <a:latin typeface="Calibri" panose="020F0502020204030204" pitchFamily="34" charset="0"/>
              </a:rPr>
              <a:t>绘图</a:t>
            </a:r>
            <a:endParaRPr lang="en-US" altLang="zh-CN" sz="3200" b="1" dirty="0" smtClean="0">
              <a:solidFill>
                <a:srgbClr val="002060"/>
              </a:solidFill>
              <a:latin typeface="Calibri" panose="020F0502020204030204" pitchFamily="34" charset="0"/>
            </a:endParaRPr>
          </a:p>
          <a:p>
            <a:pPr lvl="5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3200" b="1" dirty="0" smtClean="0">
                <a:solidFill>
                  <a:srgbClr val="002060"/>
                </a:solidFill>
                <a:latin typeface="Calibri" panose="020F0502020204030204" pitchFamily="34" charset="0"/>
              </a:rPr>
              <a:t> </a:t>
            </a:r>
            <a:r>
              <a:rPr lang="en-US" altLang="zh-CN" sz="3200" b="1" dirty="0" err="1" smtClean="0">
                <a:solidFill>
                  <a:srgbClr val="002060"/>
                </a:solidFill>
                <a:latin typeface="Calibri" panose="020F0502020204030204" pitchFamily="34" charset="0"/>
              </a:rPr>
              <a:t>Pandas</a:t>
            </a:r>
            <a:r>
              <a:rPr lang="zh-CN" altLang="en-US" sz="3200" b="1" dirty="0" smtClean="0">
                <a:solidFill>
                  <a:srgbClr val="002060"/>
                </a:solidFill>
                <a:latin typeface="Calibri" panose="020F0502020204030204" pitchFamily="34" charset="0"/>
              </a:rPr>
              <a:t>绘图工具</a:t>
            </a:r>
            <a:endParaRPr lang="zh-CN" altLang="en-US" sz="3200" b="1" dirty="0" smtClean="0">
              <a:solidFill>
                <a:srgbClr val="002060"/>
              </a:solidFill>
              <a:latin typeface="Calibri" panose="020F0502020204030204" pitchFamily="34" charset="0"/>
            </a:endParaRPr>
          </a:p>
          <a:p>
            <a:pPr lvl="5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3200" b="1" dirty="0" smtClean="0">
                <a:solidFill>
                  <a:srgbClr val="002060"/>
                </a:solidFill>
                <a:latin typeface="Calibri" panose="020F0502020204030204" pitchFamily="34" charset="0"/>
              </a:rPr>
              <a:t>大屏可视化设计</a:t>
            </a:r>
            <a:endParaRPr lang="en-US" altLang="zh-CN" sz="4000" b="1" dirty="0" smtClean="0">
              <a:solidFill>
                <a:srgbClr val="002060"/>
              </a:solidFill>
              <a:latin typeface="Calibri" panose="020F0502020204030204" pitchFamily="34" charset="0"/>
            </a:endParaRPr>
          </a:p>
          <a:p>
            <a:pPr algn="ctr" eaLnBrk="1" hangingPunct="1">
              <a:spcBef>
                <a:spcPct val="0"/>
              </a:spcBef>
              <a:buNone/>
            </a:pPr>
            <a:endParaRPr lang="en-US" altLang="zh-CN" sz="4000" b="1" dirty="0" smtClean="0">
              <a:solidFill>
                <a:srgbClr val="002060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/>
          <p:nvPr>
            <p:ph idx="1"/>
          </p:nvPr>
        </p:nvSpPr>
        <p:spPr>
          <a:xfrm>
            <a:off x="76200" y="1905000"/>
            <a:ext cx="8797925" cy="4498975"/>
          </a:xfrm>
        </p:spPr>
        <p:txBody>
          <a:bodyPr/>
          <a:p>
            <a:r>
              <a:rPr lang="zh-CN" altLang="en-US"/>
              <a:t>将可口可乐公司近一年来股票收盘价的月平均价绘制成折线图</a:t>
            </a:r>
            <a:endParaRPr lang="zh-CN" altLang="en-US"/>
          </a:p>
        </p:txBody>
      </p:sp>
      <p:sp>
        <p:nvSpPr>
          <p:cNvPr id="6" name="Rectangle 2"/>
          <p:cNvSpPr>
            <a:spLocks noGrp="1" noRot="1" noChangeArrowheads="1"/>
          </p:cNvSpPr>
          <p:nvPr/>
        </p:nvSpPr>
        <p:spPr bwMode="auto">
          <a:xfrm>
            <a:off x="76200" y="1143000"/>
            <a:ext cx="5562600" cy="896938"/>
          </a:xfrm>
          <a:prstGeom prst="rect">
            <a:avLst/>
          </a:prstGeom>
          <a:noFill/>
          <a:ln>
            <a:miter lim="800000"/>
          </a:ln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en-US" altLang="zh-CN" sz="4000" b="1" dirty="0" err="1" smtClean="0">
                <a:solidFill>
                  <a:srgbClr val="00206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Pylab</a:t>
            </a:r>
            <a:r>
              <a:rPr lang="zh-CN" altLang="en-US" sz="4000" b="1" dirty="0" err="1" smtClean="0">
                <a:solidFill>
                  <a:srgbClr val="00206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绘图</a:t>
            </a:r>
            <a:endParaRPr lang="zh-CN" altLang="en-US" sz="4000" b="1" dirty="0" err="1" smtClean="0">
              <a:solidFill>
                <a:srgbClr val="00206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19" name="image50.png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456883" y="3123883"/>
            <a:ext cx="3608705" cy="276796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3400" y="3124200"/>
            <a:ext cx="4046855" cy="387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 cstate="print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Rectangle 3"/>
          <p:cNvSpPr>
            <a:spLocks noGrp="1" noRot="1" noChangeArrowheads="1"/>
          </p:cNvSpPr>
          <p:nvPr>
            <p:ph idx="1"/>
          </p:nvPr>
        </p:nvSpPr>
        <p:spPr>
          <a:xfrm>
            <a:off x="0" y="1471613"/>
            <a:ext cx="9143999" cy="5386387"/>
          </a:xfrm>
        </p:spPr>
        <p:txBody>
          <a:bodyPr/>
          <a:lstStyle/>
          <a:p>
            <a:pPr algn="just" eaLnBrk="1" hangingPunct="1"/>
            <a:endParaRPr lang="en-US" altLang="zh-CN" dirty="0" smtClean="0"/>
          </a:p>
          <a:p>
            <a:pPr marL="0" indent="0" algn="l">
              <a:buClrTx/>
              <a:buSzTx/>
              <a:buNone/>
            </a:pPr>
            <a:endParaRPr lang="zh-CN" altLang="en-US"/>
          </a:p>
        </p:txBody>
      </p:sp>
      <p:sp>
        <p:nvSpPr>
          <p:cNvPr id="22530" name="Rectangle 2"/>
          <p:cNvSpPr>
            <a:spLocks noGrp="1" noRot="1" noChangeArrowheads="1"/>
          </p:cNvSpPr>
          <p:nvPr>
            <p:ph type="title" idx="4294967295"/>
          </p:nvPr>
        </p:nvSpPr>
        <p:spPr bwMode="auto">
          <a:xfrm>
            <a:off x="76200" y="1143000"/>
            <a:ext cx="5562600" cy="896938"/>
          </a:xfrm>
          <a:prstGeom prst="rect">
            <a:avLst/>
          </a:prstGeom>
          <a:noFill/>
          <a:ln>
            <a:miter lim="800000"/>
          </a:ln>
        </p:spPr>
        <p:txBody>
          <a:bodyPr/>
          <a:lstStyle/>
          <a:p>
            <a:pPr algn="l" eaLnBrk="1" hangingPunct="1"/>
            <a:r>
              <a:rPr lang="en-US" altLang="en-US" sz="4000" b="1" dirty="0" err="1" smtClean="0">
                <a:solidFill>
                  <a:srgbClr val="00206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Matplotlib</a:t>
            </a:r>
            <a:r>
              <a:rPr lang="zh-CN" altLang="en-US" sz="40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图像属性控制</a:t>
            </a:r>
            <a:endParaRPr lang="zh-CN" altLang="en-US" sz="4000" b="1" dirty="0" smtClean="0">
              <a:solidFill>
                <a:srgbClr val="00206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1981200"/>
            <a:ext cx="4313555" cy="390969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295400" y="6248400"/>
            <a:ext cx="6369685" cy="5835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zh-CN" altLang="en-US" sz="320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ea"/>
              </a:rPr>
              <a:t>Matplotlib图像默认可以控制的属性</a:t>
            </a:r>
            <a:endParaRPr lang="zh-CN" altLang="en-US" sz="3200">
              <a:latin typeface="Times New Roman" panose="02020603050405020304" pitchFamily="18" charset="0"/>
              <a:ea typeface="+mn-ea"/>
              <a:cs typeface="Times New Roman" panose="02020603050405020304" pitchFamily="18" charset="0"/>
              <a:sym typeface="+mn-ea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Rot="1" noChangeArrowheads="1"/>
          </p:cNvSpPr>
          <p:nvPr/>
        </p:nvSpPr>
        <p:spPr bwMode="auto">
          <a:xfrm>
            <a:off x="76200" y="1143000"/>
            <a:ext cx="5562600" cy="896938"/>
          </a:xfrm>
          <a:prstGeom prst="rect">
            <a:avLst/>
          </a:prstGeom>
          <a:noFill/>
          <a:ln>
            <a:miter lim="800000"/>
          </a:ln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altLang="en-US" sz="4000" b="1" dirty="0" err="1" smtClean="0">
                <a:solidFill>
                  <a:srgbClr val="00206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色彩和样式</a:t>
            </a:r>
            <a:endParaRPr lang="zh-CN" altLang="en-US" sz="4000" b="1" dirty="0" err="1" smtClean="0">
              <a:solidFill>
                <a:srgbClr val="00206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5" name="内容占位符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52400" y="2133600"/>
            <a:ext cx="9000490" cy="32645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Rot="1" noChangeArrowheads="1"/>
          </p:cNvSpPr>
          <p:nvPr/>
        </p:nvSpPr>
        <p:spPr bwMode="auto">
          <a:xfrm>
            <a:off x="76200" y="1143000"/>
            <a:ext cx="5562600" cy="896938"/>
          </a:xfrm>
          <a:prstGeom prst="rect">
            <a:avLst/>
          </a:prstGeom>
          <a:noFill/>
          <a:ln>
            <a:miter lim="800000"/>
          </a:ln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altLang="en-US" sz="4000" b="1" dirty="0" err="1" smtClean="0">
                <a:solidFill>
                  <a:srgbClr val="00206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色彩和样式（续）</a:t>
            </a:r>
            <a:endParaRPr lang="zh-CN" altLang="en-US" sz="4000" b="1" dirty="0" err="1" smtClean="0">
              <a:solidFill>
                <a:srgbClr val="00206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2400" y="1905000"/>
            <a:ext cx="8839200" cy="43065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Rot="1" noChangeArrowheads="1"/>
          </p:cNvSpPr>
          <p:nvPr/>
        </p:nvSpPr>
        <p:spPr bwMode="auto">
          <a:xfrm>
            <a:off x="76200" y="1143000"/>
            <a:ext cx="5562600" cy="896938"/>
          </a:xfrm>
          <a:prstGeom prst="rect">
            <a:avLst/>
          </a:prstGeom>
          <a:noFill/>
          <a:ln>
            <a:miter lim="800000"/>
          </a:ln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altLang="en-US" sz="4000" b="1" dirty="0" err="1" smtClean="0">
                <a:solidFill>
                  <a:srgbClr val="00206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文字</a:t>
            </a:r>
            <a:endParaRPr lang="zh-CN" altLang="en-US" sz="4000" b="1" dirty="0" err="1" smtClean="0">
              <a:solidFill>
                <a:srgbClr val="00206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905000"/>
            <a:ext cx="4427855" cy="44069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5800" y="2133600"/>
            <a:ext cx="4400550" cy="33718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Rot="1" noChangeArrowheads="1"/>
          </p:cNvSpPr>
          <p:nvPr/>
        </p:nvSpPr>
        <p:spPr bwMode="auto">
          <a:xfrm>
            <a:off x="76200" y="1143000"/>
            <a:ext cx="5562600" cy="896938"/>
          </a:xfrm>
          <a:prstGeom prst="rect">
            <a:avLst/>
          </a:prstGeom>
          <a:noFill/>
          <a:ln>
            <a:miter lim="800000"/>
          </a:ln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altLang="en-US" sz="4000" b="1" dirty="0" err="1" smtClean="0">
                <a:solidFill>
                  <a:srgbClr val="00206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线条属性</a:t>
            </a:r>
            <a:endParaRPr lang="zh-CN" altLang="en-US" sz="4000" b="1" dirty="0" err="1" smtClean="0">
              <a:solidFill>
                <a:srgbClr val="00206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2400" y="1905000"/>
            <a:ext cx="8668385" cy="41890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Rot="1" noChangeArrowheads="1"/>
          </p:cNvSpPr>
          <p:nvPr/>
        </p:nvSpPr>
        <p:spPr bwMode="auto">
          <a:xfrm>
            <a:off x="76200" y="1143000"/>
            <a:ext cx="5562600" cy="896938"/>
          </a:xfrm>
          <a:prstGeom prst="rect">
            <a:avLst/>
          </a:prstGeom>
          <a:noFill/>
          <a:ln>
            <a:miter lim="800000"/>
          </a:ln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altLang="en-US" sz="4000" b="1" dirty="0" err="1" smtClean="0">
                <a:solidFill>
                  <a:srgbClr val="00206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子图属性</a:t>
            </a:r>
            <a:endParaRPr lang="zh-CN" altLang="en-US" sz="4000" b="1" dirty="0" err="1" smtClean="0">
              <a:solidFill>
                <a:srgbClr val="00206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2400" y="1981200"/>
            <a:ext cx="8857615" cy="38201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Rot="1" noChangeArrowheads="1"/>
          </p:cNvSpPr>
          <p:nvPr/>
        </p:nvSpPr>
        <p:spPr bwMode="auto">
          <a:xfrm>
            <a:off x="76200" y="1143000"/>
            <a:ext cx="5562600" cy="896938"/>
          </a:xfrm>
          <a:prstGeom prst="rect">
            <a:avLst/>
          </a:prstGeom>
          <a:noFill/>
          <a:ln>
            <a:miter lim="800000"/>
          </a:ln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altLang="en-US" sz="4000" b="1" dirty="0" err="1" smtClean="0">
                <a:solidFill>
                  <a:srgbClr val="00206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子图属性</a:t>
            </a:r>
            <a:r>
              <a:rPr lang="en-US" sz="4000" b="1" dirty="0" err="1" smtClean="0">
                <a:solidFill>
                  <a:srgbClr val="00206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subplot</a:t>
            </a:r>
            <a:endParaRPr lang="en-US" sz="4000" b="1" dirty="0" err="1" smtClean="0">
              <a:solidFill>
                <a:srgbClr val="00206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6370" y="1981200"/>
            <a:ext cx="8810625" cy="45224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Rot="1" noChangeArrowheads="1"/>
          </p:cNvSpPr>
          <p:nvPr/>
        </p:nvSpPr>
        <p:spPr bwMode="auto">
          <a:xfrm>
            <a:off x="76200" y="1143000"/>
            <a:ext cx="5562600" cy="896938"/>
          </a:xfrm>
          <a:prstGeom prst="rect">
            <a:avLst/>
          </a:prstGeom>
          <a:noFill/>
          <a:ln>
            <a:miter lim="800000"/>
          </a:ln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altLang="en-US" sz="4000" b="1" dirty="0" err="1" smtClean="0">
                <a:solidFill>
                  <a:srgbClr val="00206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子图属性</a:t>
            </a:r>
            <a:r>
              <a:rPr lang="en-US" sz="4000" b="1" dirty="0" err="1" smtClean="0">
                <a:solidFill>
                  <a:srgbClr val="00206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axes</a:t>
            </a:r>
            <a:endParaRPr lang="en-US" sz="4000" b="1" dirty="0" err="1" smtClean="0">
              <a:solidFill>
                <a:srgbClr val="00206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2400" y="1905000"/>
            <a:ext cx="8848725" cy="46329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 cstate="print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Rectangle 3"/>
          <p:cNvSpPr>
            <a:spLocks noGrp="1" noRot="1" noChangeArrowheads="1"/>
          </p:cNvSpPr>
          <p:nvPr>
            <p:ph idx="1"/>
          </p:nvPr>
        </p:nvSpPr>
        <p:spPr>
          <a:xfrm>
            <a:off x="0" y="1471613"/>
            <a:ext cx="9143999" cy="5386387"/>
          </a:xfrm>
        </p:spPr>
        <p:txBody>
          <a:bodyPr/>
          <a:lstStyle/>
          <a:p>
            <a:pPr algn="just" eaLnBrk="1" hangingPunct="1"/>
            <a:endParaRPr lang="en-US" altLang="zh-CN" dirty="0" smtClean="0"/>
          </a:p>
          <a:p>
            <a:pPr eaLnBrk="1" hangingPunct="1"/>
            <a:endParaRPr lang="zh-CN" altLang="en-US" dirty="0" smtClean="0"/>
          </a:p>
        </p:txBody>
      </p:sp>
      <p:sp>
        <p:nvSpPr>
          <p:cNvPr id="22530" name="Rectangle 2"/>
          <p:cNvSpPr>
            <a:spLocks noGrp="1" noRot="1" noChangeArrowheads="1"/>
          </p:cNvSpPr>
          <p:nvPr>
            <p:ph type="title" idx="4294967295"/>
          </p:nvPr>
        </p:nvSpPr>
        <p:spPr bwMode="auto">
          <a:xfrm>
            <a:off x="76200" y="1143000"/>
            <a:ext cx="5562600" cy="896938"/>
          </a:xfrm>
          <a:prstGeom prst="rect">
            <a:avLst/>
          </a:prstGeom>
          <a:noFill/>
          <a:ln>
            <a:miter lim="800000"/>
          </a:ln>
        </p:spPr>
        <p:txBody>
          <a:bodyPr/>
          <a:lstStyle/>
          <a:p>
            <a:pPr algn="l" eaLnBrk="1" hangingPunct="1"/>
            <a:r>
              <a:rPr lang="en-US" altLang="en-US" sz="4000" b="1" dirty="0" err="1" smtClean="0">
                <a:solidFill>
                  <a:srgbClr val="00206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Pandas</a:t>
            </a:r>
            <a:r>
              <a:rPr lang="zh-CN" altLang="en-US" sz="40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绘图</a:t>
            </a:r>
            <a:endParaRPr lang="zh-CN" altLang="en-US" sz="4000" b="1" dirty="0" smtClean="0">
              <a:solidFill>
                <a:srgbClr val="00206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000"/>
            <a:ext cx="4469130" cy="179641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2286000"/>
            <a:ext cx="4545965" cy="368554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Rot="1" noChangeArrowheads="1"/>
          </p:cNvSpPr>
          <p:nvPr>
            <p:ph type="title" idx="4294967295"/>
          </p:nvPr>
        </p:nvSpPr>
        <p:spPr bwMode="auto">
          <a:xfrm>
            <a:off x="685800" y="1219200"/>
            <a:ext cx="3795713" cy="914400"/>
          </a:xfrm>
          <a:prstGeom prst="rect">
            <a:avLst/>
          </a:prstGeom>
          <a:noFill/>
          <a:ln>
            <a:miter lim="800000"/>
          </a:ln>
        </p:spPr>
        <p:txBody>
          <a:bodyPr/>
          <a:lstStyle/>
          <a:p>
            <a:pPr algn="l" eaLnBrk="1" hangingPunct="1"/>
            <a:r>
              <a:rPr lang="zh-CN" altLang="en-US" sz="4000" b="1" dirty="0" smtClean="0">
                <a:solidFill>
                  <a:srgbClr val="002060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教学目标</a:t>
            </a:r>
            <a:endParaRPr lang="zh-CN" altLang="en-US" sz="4000" b="1" dirty="0" smtClean="0">
              <a:solidFill>
                <a:srgbClr val="002060"/>
              </a:solidFill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483" name="Rectangle 3"/>
          <p:cNvSpPr>
            <a:spLocks noGrp="1" noRot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altLang="zh-CN" dirty="0" smtClean="0"/>
          </a:p>
          <a:p>
            <a:pPr eaLnBrk="1" hangingPunct="1"/>
            <a:r>
              <a:rPr lang="zh-CN" altLang="en-US" dirty="0" smtClean="0"/>
              <a:t>了解</a:t>
            </a:r>
            <a:r>
              <a:rPr lang="en-US" altLang="zh-CN" dirty="0" smtClean="0"/>
              <a:t>Python</a:t>
            </a:r>
            <a:r>
              <a:rPr lang="zh-CN" altLang="en-US" dirty="0" smtClean="0"/>
              <a:t>数据可视化实现的基本原理和主要功能</a:t>
            </a:r>
            <a:endParaRPr lang="en-US" altLang="zh-CN" dirty="0" smtClean="0"/>
          </a:p>
          <a:p>
            <a:pPr eaLnBrk="1" hangingPunct="1"/>
            <a:endParaRPr lang="en-US" altLang="zh-CN" dirty="0" smtClean="0"/>
          </a:p>
          <a:p>
            <a:pPr eaLnBrk="1" hangingPunct="1"/>
            <a:r>
              <a:rPr lang="zh-CN" altLang="en-US" dirty="0" smtClean="0"/>
              <a:t>掌握大屏数据可视化技术的设计原则</a:t>
            </a:r>
            <a:endParaRPr lang="zh-CN" altLang="en-US" dirty="0" smtClean="0">
              <a:solidFill>
                <a:srgbClr val="002060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 cstate="print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Rectangle 3"/>
          <p:cNvSpPr>
            <a:spLocks noGrp="1" noRot="1" noChangeArrowheads="1"/>
          </p:cNvSpPr>
          <p:nvPr>
            <p:ph idx="1"/>
          </p:nvPr>
        </p:nvSpPr>
        <p:spPr>
          <a:xfrm>
            <a:off x="0" y="1471613"/>
            <a:ext cx="9143999" cy="5386387"/>
          </a:xfrm>
        </p:spPr>
        <p:txBody>
          <a:bodyPr/>
          <a:lstStyle/>
          <a:p>
            <a:pPr algn="just" eaLnBrk="1" hangingPunct="1"/>
            <a:endParaRPr lang="en-US" altLang="zh-CN" dirty="0" smtClean="0"/>
          </a:p>
          <a:p>
            <a:pPr eaLnBrk="1" hangingPunct="1"/>
            <a:endParaRPr lang="zh-CN" altLang="en-US" dirty="0" smtClean="0"/>
          </a:p>
        </p:txBody>
      </p:sp>
      <p:sp>
        <p:nvSpPr>
          <p:cNvPr id="22530" name="Rectangle 2"/>
          <p:cNvSpPr>
            <a:spLocks noGrp="1" noRot="1" noChangeArrowheads="1"/>
          </p:cNvSpPr>
          <p:nvPr>
            <p:ph type="title" idx="4294967295"/>
          </p:nvPr>
        </p:nvSpPr>
        <p:spPr bwMode="auto">
          <a:xfrm>
            <a:off x="76200" y="1143000"/>
            <a:ext cx="5562600" cy="896938"/>
          </a:xfrm>
          <a:prstGeom prst="rect">
            <a:avLst/>
          </a:prstGeom>
          <a:noFill/>
          <a:ln>
            <a:miter lim="800000"/>
          </a:ln>
        </p:spPr>
        <p:txBody>
          <a:bodyPr/>
          <a:lstStyle/>
          <a:p>
            <a:pPr algn="l" eaLnBrk="1" hangingPunct="1"/>
            <a:r>
              <a:rPr lang="en-US" altLang="en-US" sz="4000" b="1" dirty="0" err="1" smtClean="0">
                <a:solidFill>
                  <a:srgbClr val="00206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Pandas</a:t>
            </a:r>
            <a:r>
              <a:rPr lang="zh-CN" altLang="en-US" sz="40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绘图</a:t>
            </a:r>
            <a:endParaRPr lang="zh-CN" altLang="en-US" sz="4000" b="1" dirty="0" smtClean="0">
              <a:solidFill>
                <a:srgbClr val="00206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2238375"/>
            <a:ext cx="4143375" cy="23812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5800" y="2238375"/>
            <a:ext cx="4578985" cy="356171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 cstate="print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Rectangle 3"/>
          <p:cNvSpPr>
            <a:spLocks noGrp="1" noRot="1" noChangeArrowheads="1"/>
          </p:cNvSpPr>
          <p:nvPr>
            <p:ph idx="1"/>
          </p:nvPr>
        </p:nvSpPr>
        <p:spPr>
          <a:xfrm>
            <a:off x="0" y="1471613"/>
            <a:ext cx="9143999" cy="5386387"/>
          </a:xfrm>
        </p:spPr>
        <p:txBody>
          <a:bodyPr/>
          <a:lstStyle/>
          <a:p>
            <a:pPr algn="just" eaLnBrk="1" hangingPunct="1"/>
            <a:endParaRPr lang="en-US" altLang="zh-CN" dirty="0" smtClean="0"/>
          </a:p>
          <a:p>
            <a:pPr eaLnBrk="1" hangingPunct="1"/>
            <a:endParaRPr lang="zh-CN" altLang="en-US" dirty="0" smtClean="0"/>
          </a:p>
        </p:txBody>
      </p:sp>
      <p:sp>
        <p:nvSpPr>
          <p:cNvPr id="22530" name="Rectangle 2"/>
          <p:cNvSpPr>
            <a:spLocks noGrp="1" noRot="1" noChangeArrowheads="1"/>
          </p:cNvSpPr>
          <p:nvPr>
            <p:ph type="title" idx="4294967295"/>
          </p:nvPr>
        </p:nvSpPr>
        <p:spPr bwMode="auto">
          <a:xfrm>
            <a:off x="76200" y="1143000"/>
            <a:ext cx="5562600" cy="896938"/>
          </a:xfrm>
          <a:prstGeom prst="rect">
            <a:avLst/>
          </a:prstGeom>
          <a:noFill/>
          <a:ln>
            <a:miter lim="800000"/>
          </a:ln>
        </p:spPr>
        <p:txBody>
          <a:bodyPr/>
          <a:lstStyle/>
          <a:p>
            <a:pPr algn="l" eaLnBrk="1" hangingPunct="1"/>
            <a:r>
              <a:rPr lang="en-US" altLang="en-US" sz="4000" b="1" dirty="0" err="1" smtClean="0">
                <a:solidFill>
                  <a:srgbClr val="00206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Pandas</a:t>
            </a:r>
            <a:r>
              <a:rPr lang="zh-CN" altLang="en-US" sz="40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绘图</a:t>
            </a:r>
            <a:endParaRPr lang="zh-CN" altLang="en-US" sz="4000" b="1" dirty="0" smtClean="0">
              <a:solidFill>
                <a:srgbClr val="00206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8800"/>
            <a:ext cx="9040495" cy="403415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 cstate="print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Rectangle 3"/>
          <p:cNvSpPr>
            <a:spLocks noGrp="1" noRot="1" noChangeArrowheads="1"/>
          </p:cNvSpPr>
          <p:nvPr>
            <p:ph idx="1"/>
          </p:nvPr>
        </p:nvSpPr>
        <p:spPr>
          <a:xfrm>
            <a:off x="0" y="1471613"/>
            <a:ext cx="9143999" cy="5386387"/>
          </a:xfrm>
        </p:spPr>
        <p:txBody>
          <a:bodyPr/>
          <a:lstStyle/>
          <a:p>
            <a:pPr algn="just" eaLnBrk="1" hangingPunct="1"/>
            <a:endParaRPr lang="en-US" altLang="zh-CN" dirty="0" smtClean="0"/>
          </a:p>
          <a:p>
            <a:pPr eaLnBrk="1" hangingPunct="1"/>
            <a:endParaRPr lang="zh-CN" altLang="en-US" dirty="0" smtClean="0"/>
          </a:p>
        </p:txBody>
      </p:sp>
      <p:sp>
        <p:nvSpPr>
          <p:cNvPr id="22530" name="Rectangle 2"/>
          <p:cNvSpPr>
            <a:spLocks noGrp="1" noRot="1" noChangeArrowheads="1"/>
          </p:cNvSpPr>
          <p:nvPr>
            <p:ph type="title" idx="4294967295"/>
          </p:nvPr>
        </p:nvSpPr>
        <p:spPr bwMode="auto">
          <a:xfrm>
            <a:off x="76200" y="1143000"/>
            <a:ext cx="5562600" cy="896938"/>
          </a:xfrm>
          <a:prstGeom prst="rect">
            <a:avLst/>
          </a:prstGeom>
          <a:noFill/>
          <a:ln>
            <a:miter lim="800000"/>
          </a:ln>
        </p:spPr>
        <p:txBody>
          <a:bodyPr/>
          <a:lstStyle/>
          <a:p>
            <a:pPr algn="l" eaLnBrk="1" hangingPunct="1"/>
            <a:r>
              <a:rPr lang="en-US" altLang="en-US" sz="4000" b="1" dirty="0" err="1" smtClean="0">
                <a:solidFill>
                  <a:srgbClr val="00206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Pandas</a:t>
            </a:r>
            <a:r>
              <a:rPr lang="zh-CN" altLang="en-US" sz="40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控制图像形式</a:t>
            </a:r>
            <a:endParaRPr lang="zh-CN" altLang="en-US" sz="4000" b="1" dirty="0" smtClean="0">
              <a:solidFill>
                <a:srgbClr val="00206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75" y="1828800"/>
            <a:ext cx="8782050" cy="412242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 cstate="print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Rectangle 3"/>
          <p:cNvSpPr>
            <a:spLocks noGrp="1" noRot="1" noChangeArrowheads="1"/>
          </p:cNvSpPr>
          <p:nvPr>
            <p:ph idx="1"/>
          </p:nvPr>
        </p:nvSpPr>
        <p:spPr>
          <a:xfrm>
            <a:off x="0" y="1471613"/>
            <a:ext cx="9143999" cy="5386387"/>
          </a:xfrm>
        </p:spPr>
        <p:txBody>
          <a:bodyPr/>
          <a:lstStyle/>
          <a:p>
            <a:pPr algn="just" eaLnBrk="1" hangingPunct="1"/>
            <a:endParaRPr lang="en-US" altLang="zh-CN" dirty="0" smtClean="0"/>
          </a:p>
          <a:p>
            <a:pPr eaLnBrk="1" hangingPunct="1"/>
            <a:endParaRPr lang="zh-CN" altLang="en-US" dirty="0" smtClean="0"/>
          </a:p>
        </p:txBody>
      </p:sp>
      <p:sp>
        <p:nvSpPr>
          <p:cNvPr id="22530" name="Rectangle 2"/>
          <p:cNvSpPr>
            <a:spLocks noGrp="1" noRot="1" noChangeArrowheads="1"/>
          </p:cNvSpPr>
          <p:nvPr>
            <p:ph type="title" idx="4294967295"/>
          </p:nvPr>
        </p:nvSpPr>
        <p:spPr bwMode="auto">
          <a:xfrm>
            <a:off x="76200" y="1143000"/>
            <a:ext cx="5562600" cy="896938"/>
          </a:xfrm>
          <a:prstGeom prst="rect">
            <a:avLst/>
          </a:prstGeom>
          <a:noFill/>
          <a:ln>
            <a:miter lim="800000"/>
          </a:ln>
        </p:spPr>
        <p:txBody>
          <a:bodyPr/>
          <a:lstStyle/>
          <a:p>
            <a:pPr algn="l" eaLnBrk="1" hangingPunct="1"/>
            <a:r>
              <a:rPr lang="en-US" altLang="en-US" sz="4000" b="1" dirty="0" err="1" smtClean="0">
                <a:solidFill>
                  <a:srgbClr val="00206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Pandas</a:t>
            </a:r>
            <a:r>
              <a:rPr lang="zh-CN" altLang="en-US" sz="40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控制图像形式</a:t>
            </a:r>
            <a:endParaRPr lang="zh-CN" altLang="en-US" sz="4000" b="1" dirty="0" smtClean="0">
              <a:solidFill>
                <a:srgbClr val="00206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1981200"/>
            <a:ext cx="8970645" cy="346773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 cstate="print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Rectangle 3"/>
          <p:cNvSpPr>
            <a:spLocks noGrp="1" noRot="1" noChangeArrowheads="1"/>
          </p:cNvSpPr>
          <p:nvPr>
            <p:ph idx="1"/>
          </p:nvPr>
        </p:nvSpPr>
        <p:spPr>
          <a:xfrm>
            <a:off x="0" y="1471613"/>
            <a:ext cx="9143999" cy="5386387"/>
          </a:xfrm>
        </p:spPr>
        <p:txBody>
          <a:bodyPr/>
          <a:lstStyle/>
          <a:p>
            <a:pPr algn="just" eaLnBrk="1" hangingPunct="1"/>
            <a:endParaRPr lang="en-US" altLang="zh-CN" dirty="0" smtClean="0"/>
          </a:p>
          <a:p>
            <a:pPr eaLnBrk="1" hangingPunct="1"/>
            <a:endParaRPr lang="zh-CN" altLang="en-US" dirty="0" smtClean="0"/>
          </a:p>
        </p:txBody>
      </p:sp>
      <p:sp>
        <p:nvSpPr>
          <p:cNvPr id="22530" name="Rectangle 2"/>
          <p:cNvSpPr>
            <a:spLocks noGrp="1" noRot="1" noChangeArrowheads="1"/>
          </p:cNvSpPr>
          <p:nvPr>
            <p:ph type="title" idx="4294967295"/>
          </p:nvPr>
        </p:nvSpPr>
        <p:spPr bwMode="auto">
          <a:xfrm>
            <a:off x="76200" y="1143000"/>
            <a:ext cx="5562600" cy="896938"/>
          </a:xfrm>
          <a:prstGeom prst="rect">
            <a:avLst/>
          </a:prstGeom>
          <a:noFill/>
          <a:ln>
            <a:miter lim="800000"/>
          </a:ln>
        </p:spPr>
        <p:txBody>
          <a:bodyPr/>
          <a:lstStyle/>
          <a:p>
            <a:pPr algn="l" eaLnBrk="1" hangingPunct="1"/>
            <a:r>
              <a:rPr lang="en-US" altLang="en-US" sz="4000" b="1" dirty="0" err="1" smtClean="0">
                <a:solidFill>
                  <a:srgbClr val="00206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Pandas</a:t>
            </a:r>
            <a:r>
              <a:rPr lang="zh-CN" altLang="en-US" sz="40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控制图像形式</a:t>
            </a:r>
            <a:endParaRPr lang="zh-CN" altLang="en-US" sz="4000" b="1" dirty="0" smtClean="0">
              <a:solidFill>
                <a:srgbClr val="00206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1905000"/>
            <a:ext cx="9023985" cy="352234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 cstate="print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Rectangle 3"/>
          <p:cNvSpPr>
            <a:spLocks noGrp="1" noRot="1" noChangeArrowheads="1"/>
          </p:cNvSpPr>
          <p:nvPr>
            <p:ph idx="1"/>
          </p:nvPr>
        </p:nvSpPr>
        <p:spPr>
          <a:xfrm>
            <a:off x="0" y="1471613"/>
            <a:ext cx="9143999" cy="5386387"/>
          </a:xfrm>
        </p:spPr>
        <p:txBody>
          <a:bodyPr/>
          <a:lstStyle/>
          <a:p>
            <a:pPr algn="just" eaLnBrk="1" hangingPunct="1"/>
            <a:endParaRPr lang="en-US" altLang="zh-CN" dirty="0" smtClean="0"/>
          </a:p>
          <a:p>
            <a:pPr eaLnBrk="1" hangingPunct="1"/>
            <a:endParaRPr lang="zh-CN" altLang="en-US" dirty="0" smtClean="0"/>
          </a:p>
        </p:txBody>
      </p:sp>
      <p:sp>
        <p:nvSpPr>
          <p:cNvPr id="22530" name="Rectangle 2"/>
          <p:cNvSpPr>
            <a:spLocks noGrp="1" noRot="1" noChangeArrowheads="1"/>
          </p:cNvSpPr>
          <p:nvPr>
            <p:ph type="title" idx="4294967295"/>
          </p:nvPr>
        </p:nvSpPr>
        <p:spPr bwMode="auto">
          <a:xfrm>
            <a:off x="76200" y="1143000"/>
            <a:ext cx="5562600" cy="896938"/>
          </a:xfrm>
          <a:prstGeom prst="rect">
            <a:avLst/>
          </a:prstGeom>
          <a:noFill/>
          <a:ln>
            <a:miter lim="800000"/>
          </a:ln>
        </p:spPr>
        <p:txBody>
          <a:bodyPr/>
          <a:lstStyle/>
          <a:p>
            <a:pPr algn="l" eaLnBrk="1" hangingPunct="1"/>
            <a:r>
              <a:rPr lang="en-US" altLang="en-US" sz="4000" b="1" dirty="0" err="1" smtClean="0">
                <a:solidFill>
                  <a:srgbClr val="00206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Pandas</a:t>
            </a:r>
            <a:r>
              <a:rPr lang="zh-CN" altLang="en-US" sz="40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控制图像形式</a:t>
            </a:r>
            <a:endParaRPr lang="zh-CN" altLang="en-US" sz="4000" b="1" dirty="0" smtClean="0">
              <a:solidFill>
                <a:srgbClr val="00206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55" y="1905000"/>
            <a:ext cx="9059545" cy="417068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 cstate="print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Rectangle 3"/>
          <p:cNvSpPr>
            <a:spLocks noGrp="1" noRot="1" noChangeArrowheads="1"/>
          </p:cNvSpPr>
          <p:nvPr>
            <p:ph idx="1"/>
          </p:nvPr>
        </p:nvSpPr>
        <p:spPr>
          <a:xfrm>
            <a:off x="0" y="1471613"/>
            <a:ext cx="9143999" cy="5386387"/>
          </a:xfrm>
        </p:spPr>
        <p:txBody>
          <a:bodyPr/>
          <a:lstStyle/>
          <a:p>
            <a:pPr algn="just" eaLnBrk="1" hangingPunct="1"/>
            <a:endParaRPr lang="en-US" altLang="zh-CN" dirty="0" smtClean="0"/>
          </a:p>
          <a:p>
            <a:pPr eaLnBrk="1" hangingPunct="1"/>
            <a:endParaRPr lang="zh-CN" altLang="en-US" dirty="0" smtClean="0"/>
          </a:p>
        </p:txBody>
      </p:sp>
      <p:sp>
        <p:nvSpPr>
          <p:cNvPr id="22530" name="Rectangle 2"/>
          <p:cNvSpPr>
            <a:spLocks noGrp="1" noRot="1" noChangeArrowheads="1"/>
          </p:cNvSpPr>
          <p:nvPr>
            <p:ph type="title" idx="4294967295"/>
          </p:nvPr>
        </p:nvSpPr>
        <p:spPr bwMode="auto">
          <a:xfrm>
            <a:off x="76200" y="1143000"/>
            <a:ext cx="5562600" cy="896938"/>
          </a:xfrm>
          <a:prstGeom prst="rect">
            <a:avLst/>
          </a:prstGeom>
          <a:noFill/>
          <a:ln>
            <a:miter lim="800000"/>
          </a:ln>
        </p:spPr>
        <p:txBody>
          <a:bodyPr/>
          <a:lstStyle/>
          <a:p>
            <a:pPr algn="l" eaLnBrk="1" hangingPunct="1"/>
            <a:r>
              <a:rPr lang="en-US" altLang="en-US" sz="4000" b="1" dirty="0" err="1" smtClean="0">
                <a:solidFill>
                  <a:srgbClr val="00206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Pandas</a:t>
            </a:r>
            <a:r>
              <a:rPr lang="zh-CN" altLang="en-US" sz="40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控制图像形式</a:t>
            </a:r>
            <a:endParaRPr lang="zh-CN" altLang="en-US" sz="4000" b="1" dirty="0" smtClean="0">
              <a:solidFill>
                <a:srgbClr val="00206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1981200"/>
            <a:ext cx="9017000" cy="368427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 cstate="print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Rectangle 3"/>
          <p:cNvSpPr>
            <a:spLocks noGrp="1" noRot="1" noChangeArrowheads="1"/>
          </p:cNvSpPr>
          <p:nvPr>
            <p:ph idx="1"/>
          </p:nvPr>
        </p:nvSpPr>
        <p:spPr>
          <a:xfrm>
            <a:off x="0" y="1471613"/>
            <a:ext cx="9143999" cy="5386387"/>
          </a:xfrm>
        </p:spPr>
        <p:txBody>
          <a:bodyPr/>
          <a:lstStyle/>
          <a:p>
            <a:pPr algn="just" eaLnBrk="1" hangingPunct="1"/>
            <a:endParaRPr lang="en-US" altLang="zh-CN" dirty="0" smtClean="0"/>
          </a:p>
          <a:p>
            <a:pPr eaLnBrk="1" hangingPunct="1"/>
            <a:endParaRPr lang="zh-CN" altLang="en-US" dirty="0" smtClean="0"/>
          </a:p>
        </p:txBody>
      </p:sp>
      <p:sp>
        <p:nvSpPr>
          <p:cNvPr id="22530" name="Rectangle 2"/>
          <p:cNvSpPr>
            <a:spLocks noGrp="1" noRot="1" noChangeArrowheads="1"/>
          </p:cNvSpPr>
          <p:nvPr>
            <p:ph type="title" idx="4294967295"/>
          </p:nvPr>
        </p:nvSpPr>
        <p:spPr bwMode="auto">
          <a:xfrm>
            <a:off x="76200" y="1143000"/>
            <a:ext cx="6909435" cy="897255"/>
          </a:xfrm>
          <a:prstGeom prst="rect">
            <a:avLst/>
          </a:prstGeom>
          <a:noFill/>
          <a:ln>
            <a:miter lim="800000"/>
          </a:ln>
        </p:spPr>
        <p:txBody>
          <a:bodyPr/>
          <a:lstStyle/>
          <a:p>
            <a:pPr algn="l" eaLnBrk="1" hangingPunct="1"/>
            <a:r>
              <a:rPr lang="zh-CN" altLang="en-US" sz="40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数据可视化实例：</a:t>
            </a:r>
            <a:r>
              <a:rPr lang="en-US" altLang="zh-CN" sz="40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Biopython</a:t>
            </a:r>
            <a:endParaRPr lang="en-US" altLang="zh-CN" sz="4000" b="1" dirty="0" smtClean="0">
              <a:solidFill>
                <a:srgbClr val="00206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981200"/>
            <a:ext cx="8903335" cy="368808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 cstate="print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Rectangle 3"/>
          <p:cNvSpPr>
            <a:spLocks noGrp="1" noRot="1" noChangeArrowheads="1"/>
          </p:cNvSpPr>
          <p:nvPr>
            <p:ph idx="1"/>
          </p:nvPr>
        </p:nvSpPr>
        <p:spPr>
          <a:xfrm>
            <a:off x="0" y="1471613"/>
            <a:ext cx="9143999" cy="5386387"/>
          </a:xfrm>
        </p:spPr>
        <p:txBody>
          <a:bodyPr/>
          <a:lstStyle/>
          <a:p>
            <a:pPr algn="just" eaLnBrk="1" hangingPunct="1"/>
            <a:endParaRPr lang="en-US" altLang="zh-CN" dirty="0" smtClean="0"/>
          </a:p>
          <a:p>
            <a:pPr eaLnBrk="1" hangingPunct="1"/>
            <a:endParaRPr lang="zh-CN" altLang="en-US" dirty="0" smtClean="0"/>
          </a:p>
        </p:txBody>
      </p:sp>
      <p:sp>
        <p:nvSpPr>
          <p:cNvPr id="22530" name="Rectangle 2"/>
          <p:cNvSpPr>
            <a:spLocks noGrp="1" noRot="1" noChangeArrowheads="1"/>
          </p:cNvSpPr>
          <p:nvPr>
            <p:ph type="title" idx="4294967295"/>
          </p:nvPr>
        </p:nvSpPr>
        <p:spPr bwMode="auto">
          <a:xfrm>
            <a:off x="76200" y="1143000"/>
            <a:ext cx="6909435" cy="897255"/>
          </a:xfrm>
          <a:prstGeom prst="rect">
            <a:avLst/>
          </a:prstGeom>
          <a:noFill/>
          <a:ln>
            <a:miter lim="800000"/>
          </a:ln>
        </p:spPr>
        <p:txBody>
          <a:bodyPr/>
          <a:lstStyle/>
          <a:p>
            <a:pPr algn="l" eaLnBrk="1" hangingPunct="1"/>
            <a:r>
              <a:rPr lang="zh-CN" altLang="en-US" sz="40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数据可视化实例：</a:t>
            </a:r>
            <a:r>
              <a:rPr lang="en-US" altLang="zh-CN" sz="40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Biopython</a:t>
            </a:r>
            <a:endParaRPr lang="en-US" altLang="zh-CN" sz="4000" b="1" dirty="0" smtClean="0">
              <a:solidFill>
                <a:srgbClr val="00206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57400"/>
            <a:ext cx="8999855" cy="352234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 cstate="print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Rectangle 3"/>
          <p:cNvSpPr>
            <a:spLocks noGrp="1" noRot="1" noChangeArrowheads="1"/>
          </p:cNvSpPr>
          <p:nvPr>
            <p:ph idx="1"/>
          </p:nvPr>
        </p:nvSpPr>
        <p:spPr>
          <a:xfrm>
            <a:off x="0" y="1471613"/>
            <a:ext cx="9143999" cy="5386387"/>
          </a:xfrm>
        </p:spPr>
        <p:txBody>
          <a:bodyPr/>
          <a:lstStyle/>
          <a:p>
            <a:pPr algn="just" eaLnBrk="1" hangingPunct="1"/>
            <a:endParaRPr lang="en-US" altLang="zh-CN" dirty="0" smtClean="0"/>
          </a:p>
          <a:p>
            <a:pPr eaLnBrk="1" hangingPunct="1"/>
            <a:endParaRPr lang="zh-CN" altLang="en-US" dirty="0" smtClean="0"/>
          </a:p>
        </p:txBody>
      </p:sp>
      <p:sp>
        <p:nvSpPr>
          <p:cNvPr id="22530" name="Rectangle 2"/>
          <p:cNvSpPr>
            <a:spLocks noGrp="1" noRot="1" noChangeArrowheads="1"/>
          </p:cNvSpPr>
          <p:nvPr>
            <p:ph type="title" idx="4294967295"/>
          </p:nvPr>
        </p:nvSpPr>
        <p:spPr bwMode="auto">
          <a:xfrm>
            <a:off x="76200" y="914400"/>
            <a:ext cx="6909435" cy="897255"/>
          </a:xfrm>
          <a:prstGeom prst="rect">
            <a:avLst/>
          </a:prstGeom>
          <a:noFill/>
          <a:ln>
            <a:miter lim="800000"/>
          </a:ln>
        </p:spPr>
        <p:txBody>
          <a:bodyPr/>
          <a:lstStyle/>
          <a:p>
            <a:pPr algn="l" eaLnBrk="1" hangingPunct="1"/>
            <a:r>
              <a:rPr lang="zh-CN" altLang="en-US" sz="40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数据可视化实例：语料库</a:t>
            </a:r>
            <a:endParaRPr lang="en-US" altLang="zh-CN" sz="4000" b="1" dirty="0" smtClean="0">
              <a:solidFill>
                <a:srgbClr val="00206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2209800"/>
            <a:ext cx="8815070" cy="4587240"/>
          </a:xfrm>
          <a:prstGeom prst="rect">
            <a:avLst/>
          </a:prstGeom>
        </p:spPr>
      </p:pic>
      <p:sp>
        <p:nvSpPr>
          <p:cNvPr id="100" name="文本框 99"/>
          <p:cNvSpPr txBox="1"/>
          <p:nvPr/>
        </p:nvSpPr>
        <p:spPr>
          <a:xfrm>
            <a:off x="152400" y="1676400"/>
            <a:ext cx="8815705" cy="52197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0" indent="0"/>
            <a:r>
              <a:rPr lang="zh-CN" altLang="en-US" sz="28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计算NTLK中目前收录的古滕堡项目的书</a:t>
            </a:r>
            <a:endParaRPr lang="zh-CN" altLang="en-US" sz="2800" b="1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 cstate="print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Rectangle 3"/>
          <p:cNvSpPr>
            <a:spLocks noGrp="1" noRot="1" noChangeArrowheads="1"/>
          </p:cNvSpPr>
          <p:nvPr>
            <p:ph idx="1"/>
          </p:nvPr>
        </p:nvSpPr>
        <p:spPr>
          <a:xfrm>
            <a:off x="0" y="1471613"/>
            <a:ext cx="9143999" cy="5386387"/>
          </a:xfrm>
        </p:spPr>
        <p:txBody>
          <a:bodyPr/>
          <a:lstStyle/>
          <a:p>
            <a:pPr algn="just" eaLnBrk="1" hangingPunct="1"/>
            <a:endParaRPr lang="en-US" altLang="zh-CN" dirty="0" smtClean="0"/>
          </a:p>
          <a:p>
            <a:pPr eaLnBrk="1" hangingPunct="1"/>
            <a:r>
              <a:rPr lang="en-US" dirty="0" err="1" smtClean="0"/>
              <a:t>Matplotlib</a:t>
            </a:r>
            <a:r>
              <a:rPr lang="zh-CN" altLang="en-US" dirty="0" smtClean="0"/>
              <a:t>来自于由</a:t>
            </a:r>
            <a:r>
              <a:rPr lang="en-US" dirty="0" smtClean="0"/>
              <a:t>John Hunter</a:t>
            </a:r>
            <a:r>
              <a:rPr lang="zh-CN" altLang="en-US" dirty="0" smtClean="0"/>
              <a:t>在</a:t>
            </a:r>
            <a:r>
              <a:rPr lang="en-US" dirty="0" smtClean="0"/>
              <a:t>2002</a:t>
            </a:r>
            <a:r>
              <a:rPr lang="zh-CN" altLang="en-US" dirty="0" smtClean="0"/>
              <a:t>年启动的一个用于创建图表的绘图项目，其目的是为</a:t>
            </a:r>
            <a:r>
              <a:rPr lang="en-US" dirty="0" smtClean="0"/>
              <a:t>Python</a:t>
            </a:r>
            <a:r>
              <a:rPr lang="zh-CN" altLang="en-US" dirty="0" smtClean="0"/>
              <a:t>构建一个与</a:t>
            </a:r>
            <a:r>
              <a:rPr lang="en-US" dirty="0" err="1" smtClean="0"/>
              <a:t>Matlab</a:t>
            </a:r>
            <a:r>
              <a:rPr lang="zh-CN" altLang="en-US" dirty="0" smtClean="0"/>
              <a:t>之间进行交互的绘图接口。</a:t>
            </a:r>
            <a:endParaRPr lang="en-US" altLang="zh-CN" dirty="0" smtClean="0"/>
          </a:p>
          <a:p>
            <a:pPr eaLnBrk="1" hangingPunct="1"/>
            <a:r>
              <a:rPr smtClean="0"/>
              <a:t>最著名Python绘图库， 主要用于二维绘图</a:t>
            </a:r>
            <a:r>
              <a:rPr lang="zh-CN" altLang="en-US" dirty="0" smtClean="0"/>
              <a:t>。具有画图质量高、方便快捷的绘图模块等</a:t>
            </a:r>
            <a:r>
              <a:rPr lang="zh-CN" altLang="en-US" dirty="0" smtClean="0"/>
              <a:t>特点。</a:t>
            </a:r>
            <a:endParaRPr lang="zh-CN" altLang="en-US" dirty="0" smtClean="0"/>
          </a:p>
        </p:txBody>
      </p:sp>
      <p:sp>
        <p:nvSpPr>
          <p:cNvPr id="22530" name="Rectangle 2"/>
          <p:cNvSpPr>
            <a:spLocks noGrp="1" noRot="1" noChangeArrowheads="1"/>
          </p:cNvSpPr>
          <p:nvPr>
            <p:ph type="title" idx="4294967295"/>
          </p:nvPr>
        </p:nvSpPr>
        <p:spPr bwMode="auto">
          <a:xfrm>
            <a:off x="76200" y="1143000"/>
            <a:ext cx="5562600" cy="896938"/>
          </a:xfrm>
          <a:prstGeom prst="rect">
            <a:avLst/>
          </a:prstGeom>
          <a:noFill/>
          <a:ln>
            <a:miter lim="800000"/>
          </a:ln>
        </p:spPr>
        <p:txBody>
          <a:bodyPr/>
          <a:lstStyle/>
          <a:p>
            <a:pPr algn="l" eaLnBrk="1" hangingPunct="1"/>
            <a:r>
              <a:rPr lang="en-US" altLang="en-US" sz="4000" b="1" dirty="0" err="1" smtClean="0">
                <a:solidFill>
                  <a:srgbClr val="00206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Matplotlib</a:t>
            </a:r>
            <a:r>
              <a:rPr lang="zh-CN" altLang="en-US" sz="40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绘图</a:t>
            </a:r>
            <a:endParaRPr lang="zh-CN" altLang="en-US" sz="4000" b="1" dirty="0" smtClean="0">
              <a:solidFill>
                <a:srgbClr val="00206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 cstate="print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Rectangle 3"/>
          <p:cNvSpPr>
            <a:spLocks noGrp="1" noRot="1" noChangeArrowheads="1"/>
          </p:cNvSpPr>
          <p:nvPr>
            <p:ph idx="1"/>
          </p:nvPr>
        </p:nvSpPr>
        <p:spPr>
          <a:xfrm>
            <a:off x="0" y="1471613"/>
            <a:ext cx="9143999" cy="5386387"/>
          </a:xfrm>
        </p:spPr>
        <p:txBody>
          <a:bodyPr/>
          <a:lstStyle/>
          <a:p>
            <a:pPr algn="just" eaLnBrk="1" hangingPunct="1"/>
            <a:endParaRPr lang="en-US" altLang="zh-CN" dirty="0" smtClean="0"/>
          </a:p>
          <a:p>
            <a:pPr eaLnBrk="1" hangingPunct="1"/>
            <a:endParaRPr lang="zh-CN" altLang="en-US" dirty="0" smtClean="0"/>
          </a:p>
        </p:txBody>
      </p:sp>
      <p:sp>
        <p:nvSpPr>
          <p:cNvPr id="22530" name="Rectangle 2"/>
          <p:cNvSpPr>
            <a:spLocks noGrp="1" noRot="1" noChangeArrowheads="1"/>
          </p:cNvSpPr>
          <p:nvPr>
            <p:ph type="title" idx="4294967295"/>
          </p:nvPr>
        </p:nvSpPr>
        <p:spPr bwMode="auto">
          <a:xfrm>
            <a:off x="76200" y="914400"/>
            <a:ext cx="6909435" cy="897255"/>
          </a:xfrm>
          <a:prstGeom prst="rect">
            <a:avLst/>
          </a:prstGeom>
          <a:noFill/>
          <a:ln>
            <a:miter lim="800000"/>
          </a:ln>
        </p:spPr>
        <p:txBody>
          <a:bodyPr/>
          <a:lstStyle/>
          <a:p>
            <a:pPr algn="l" eaLnBrk="1" hangingPunct="1"/>
            <a:r>
              <a:rPr lang="zh-CN" altLang="en-US" sz="40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数据可视化实例：语料库</a:t>
            </a:r>
            <a:endParaRPr lang="en-US" altLang="zh-CN" sz="4000" b="1" dirty="0" smtClean="0">
              <a:solidFill>
                <a:srgbClr val="00206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828800"/>
            <a:ext cx="8886825" cy="308419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 cstate="print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Rectangle 3"/>
          <p:cNvSpPr>
            <a:spLocks noGrp="1" noRot="1" noChangeArrowheads="1"/>
          </p:cNvSpPr>
          <p:nvPr>
            <p:ph idx="1"/>
          </p:nvPr>
        </p:nvSpPr>
        <p:spPr>
          <a:xfrm>
            <a:off x="0" y="1471613"/>
            <a:ext cx="9143999" cy="5386387"/>
          </a:xfrm>
        </p:spPr>
        <p:txBody>
          <a:bodyPr/>
          <a:lstStyle/>
          <a:p>
            <a:pPr algn="just" eaLnBrk="1" hangingPunct="1"/>
            <a:endParaRPr lang="en-US" altLang="zh-CN" dirty="0" smtClean="0"/>
          </a:p>
          <a:p>
            <a:pPr eaLnBrk="1" hangingPunct="1"/>
            <a:endParaRPr lang="zh-CN" altLang="en-US" dirty="0" smtClean="0"/>
          </a:p>
        </p:txBody>
      </p:sp>
      <p:sp>
        <p:nvSpPr>
          <p:cNvPr id="22530" name="Rectangle 2"/>
          <p:cNvSpPr>
            <a:spLocks noGrp="1" noRot="1" noChangeArrowheads="1"/>
          </p:cNvSpPr>
          <p:nvPr>
            <p:ph type="title" idx="4294967295"/>
          </p:nvPr>
        </p:nvSpPr>
        <p:spPr bwMode="auto">
          <a:xfrm>
            <a:off x="76200" y="914400"/>
            <a:ext cx="8196580" cy="897255"/>
          </a:xfrm>
          <a:prstGeom prst="rect">
            <a:avLst/>
          </a:prstGeom>
          <a:noFill/>
          <a:ln>
            <a:miter lim="800000"/>
          </a:ln>
        </p:spPr>
        <p:txBody>
          <a:bodyPr/>
          <a:lstStyle/>
          <a:p>
            <a:pPr algn="l" eaLnBrk="1" hangingPunct="1"/>
            <a:r>
              <a:rPr lang="zh-CN" altLang="en-US" sz="40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数据可视化实例：大屏数据可视化</a:t>
            </a:r>
            <a:endParaRPr lang="en-US" altLang="zh-CN" sz="4000" b="1" dirty="0" smtClean="0">
              <a:solidFill>
                <a:srgbClr val="00206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31" y="1649226"/>
            <a:ext cx="8944711" cy="503140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 cstate="print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Rectangle 3"/>
          <p:cNvSpPr>
            <a:spLocks noGrp="1" noRot="1" noChangeArrowheads="1"/>
          </p:cNvSpPr>
          <p:nvPr>
            <p:ph idx="1"/>
          </p:nvPr>
        </p:nvSpPr>
        <p:spPr>
          <a:xfrm>
            <a:off x="0" y="1471613"/>
            <a:ext cx="9143999" cy="5386387"/>
          </a:xfrm>
        </p:spPr>
        <p:txBody>
          <a:bodyPr/>
          <a:lstStyle/>
          <a:p>
            <a:pPr algn="just" eaLnBrk="1" hangingPunct="1"/>
            <a:endParaRPr lang="en-US" altLang="zh-CN" dirty="0" smtClean="0"/>
          </a:p>
          <a:p>
            <a:pPr eaLnBrk="1" hangingPunct="1"/>
            <a:endParaRPr lang="zh-CN" altLang="en-US" dirty="0" smtClean="0"/>
          </a:p>
        </p:txBody>
      </p:sp>
      <p:sp>
        <p:nvSpPr>
          <p:cNvPr id="22530" name="Rectangle 2"/>
          <p:cNvSpPr>
            <a:spLocks noGrp="1" noRot="1" noChangeArrowheads="1"/>
          </p:cNvSpPr>
          <p:nvPr>
            <p:ph type="title" idx="4294967295"/>
          </p:nvPr>
        </p:nvSpPr>
        <p:spPr bwMode="auto">
          <a:xfrm>
            <a:off x="76200" y="914400"/>
            <a:ext cx="8196580" cy="897255"/>
          </a:xfrm>
          <a:prstGeom prst="rect">
            <a:avLst/>
          </a:prstGeom>
          <a:noFill/>
          <a:ln>
            <a:miter lim="800000"/>
          </a:ln>
        </p:spPr>
        <p:txBody>
          <a:bodyPr/>
          <a:lstStyle/>
          <a:p>
            <a:pPr algn="l" eaLnBrk="1" hangingPunct="1"/>
            <a:r>
              <a:rPr lang="zh-CN" altLang="en-US" sz="40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数据可视化实例：大屏数据可视化</a:t>
            </a:r>
            <a:endParaRPr lang="en-US" altLang="zh-CN" sz="4000" b="1" dirty="0" smtClean="0">
              <a:solidFill>
                <a:srgbClr val="00206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95" y="1599975"/>
            <a:ext cx="9091115" cy="5111973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 cstate="print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Rectangle 3"/>
          <p:cNvSpPr>
            <a:spLocks noGrp="1" noRot="1" noChangeArrowheads="1"/>
          </p:cNvSpPr>
          <p:nvPr>
            <p:ph idx="1"/>
          </p:nvPr>
        </p:nvSpPr>
        <p:spPr>
          <a:xfrm>
            <a:off x="0" y="1471613"/>
            <a:ext cx="9143999" cy="5386387"/>
          </a:xfrm>
        </p:spPr>
        <p:txBody>
          <a:bodyPr/>
          <a:lstStyle/>
          <a:p>
            <a:pPr algn="just" eaLnBrk="1" hangingPunct="1"/>
            <a:endParaRPr lang="en-US" altLang="zh-CN" dirty="0" smtClean="0"/>
          </a:p>
          <a:p>
            <a:pPr eaLnBrk="1" hangingPunct="1"/>
            <a:endParaRPr lang="zh-CN" altLang="en-US" dirty="0" smtClean="0"/>
          </a:p>
        </p:txBody>
      </p:sp>
      <p:sp>
        <p:nvSpPr>
          <p:cNvPr id="22530" name="Rectangle 2"/>
          <p:cNvSpPr>
            <a:spLocks noGrp="1" noRot="1" noChangeArrowheads="1"/>
          </p:cNvSpPr>
          <p:nvPr>
            <p:ph type="title" idx="4294967295"/>
          </p:nvPr>
        </p:nvSpPr>
        <p:spPr bwMode="auto">
          <a:xfrm>
            <a:off x="76200" y="914400"/>
            <a:ext cx="8196580" cy="897255"/>
          </a:xfrm>
          <a:prstGeom prst="rect">
            <a:avLst/>
          </a:prstGeom>
          <a:noFill/>
          <a:ln>
            <a:miter lim="800000"/>
          </a:ln>
        </p:spPr>
        <p:txBody>
          <a:bodyPr/>
          <a:lstStyle/>
          <a:p>
            <a:pPr algn="l" eaLnBrk="1" hangingPunct="1"/>
            <a:r>
              <a:rPr lang="zh-CN" altLang="en-US" sz="40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大屏数据可视化设计</a:t>
            </a:r>
            <a:endParaRPr lang="en-US" altLang="zh-CN" sz="4000" b="1" dirty="0" smtClean="0">
              <a:solidFill>
                <a:srgbClr val="00206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76530" y="1600200"/>
            <a:ext cx="8895715" cy="52622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457200" indent="-457200">
              <a:buFont typeface="Wingdings" panose="05000000000000000000" charset="0"/>
              <a:buChar char="l"/>
            </a:pPr>
            <a:r>
              <a:rPr lang="zh-CN" altLang="en-US" sz="28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数据可视化，是关于数据视觉表现形式的科学技术研究。其中，这种数据的视觉表现形式被定义为，一种以某种概要形式抽提出来的信息，包括相应信息单位的各种属性和变量。</a:t>
            </a:r>
            <a:endParaRPr lang="zh-CN" altLang="en-US" sz="2800" b="1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charset="0"/>
              <a:buChar char="l"/>
            </a:pPr>
            <a:endParaRPr lang="zh-CN" altLang="en-US" sz="2800" b="1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charset="0"/>
              <a:buChar char="l"/>
            </a:pPr>
            <a:r>
              <a:rPr lang="zh-CN" altLang="en-US" sz="28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大屏可分为信息展示、数据分析、监控预警三大类。利用屏幕大可展示信息多的特点，将复杂、抽象的内容通过可视化更加直观的方式，以易于理解的形式帮助人们更好决策。</a:t>
            </a:r>
            <a:endParaRPr lang="zh-CN" altLang="en-US" sz="2800" b="1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charset="0"/>
              <a:buChar char="l"/>
            </a:pPr>
            <a:endParaRPr lang="zh-CN" altLang="en-US" sz="2800" b="1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charset="0"/>
              <a:buChar char="l"/>
            </a:pPr>
            <a:r>
              <a:rPr lang="zh-CN" altLang="en-US" sz="28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简单的说，大屏就是就是一个巨大化的Dashboard（仪表盘）。</a:t>
            </a:r>
            <a:endParaRPr lang="zh-CN" altLang="en-US" sz="2800" b="1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 cstate="print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Rectangle 3"/>
          <p:cNvSpPr>
            <a:spLocks noGrp="1" noRot="1" noChangeArrowheads="1"/>
          </p:cNvSpPr>
          <p:nvPr>
            <p:ph idx="1"/>
          </p:nvPr>
        </p:nvSpPr>
        <p:spPr>
          <a:xfrm>
            <a:off x="0" y="1471613"/>
            <a:ext cx="9143999" cy="5386387"/>
          </a:xfrm>
        </p:spPr>
        <p:txBody>
          <a:bodyPr/>
          <a:lstStyle/>
          <a:p>
            <a:pPr algn="just" eaLnBrk="1" hangingPunct="1"/>
            <a:endParaRPr lang="en-US" altLang="zh-CN" dirty="0" smtClean="0"/>
          </a:p>
          <a:p>
            <a:pPr eaLnBrk="1" hangingPunct="1"/>
            <a:endParaRPr lang="zh-CN" altLang="en-US" dirty="0" smtClean="0"/>
          </a:p>
        </p:txBody>
      </p:sp>
      <p:sp>
        <p:nvSpPr>
          <p:cNvPr id="22530" name="Rectangle 2"/>
          <p:cNvSpPr>
            <a:spLocks noGrp="1" noRot="1" noChangeArrowheads="1"/>
          </p:cNvSpPr>
          <p:nvPr>
            <p:ph type="title" idx="4294967295"/>
          </p:nvPr>
        </p:nvSpPr>
        <p:spPr bwMode="auto">
          <a:xfrm>
            <a:off x="76200" y="914400"/>
            <a:ext cx="8196580" cy="897255"/>
          </a:xfrm>
          <a:prstGeom prst="rect">
            <a:avLst/>
          </a:prstGeom>
          <a:noFill/>
          <a:ln>
            <a:miter lim="800000"/>
          </a:ln>
        </p:spPr>
        <p:txBody>
          <a:bodyPr/>
          <a:lstStyle/>
          <a:p>
            <a:pPr algn="l" eaLnBrk="1" hangingPunct="1"/>
            <a:r>
              <a:rPr lang="zh-CN" altLang="en-US" sz="40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大屏数据可视化设计：需求分析</a:t>
            </a:r>
            <a:endParaRPr lang="en-US" altLang="zh-CN" sz="4000" b="1" dirty="0" smtClean="0">
              <a:solidFill>
                <a:srgbClr val="00206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600200"/>
            <a:ext cx="8402955" cy="510667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 cstate="print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Rectangle 3"/>
          <p:cNvSpPr>
            <a:spLocks noGrp="1" noRot="1" noChangeArrowheads="1"/>
          </p:cNvSpPr>
          <p:nvPr>
            <p:ph idx="1"/>
          </p:nvPr>
        </p:nvSpPr>
        <p:spPr>
          <a:xfrm>
            <a:off x="0" y="1471613"/>
            <a:ext cx="9143999" cy="5386387"/>
          </a:xfrm>
        </p:spPr>
        <p:txBody>
          <a:bodyPr/>
          <a:lstStyle/>
          <a:p>
            <a:pPr algn="just" eaLnBrk="1" hangingPunct="1"/>
            <a:endParaRPr lang="en-US" altLang="zh-CN" dirty="0" smtClean="0"/>
          </a:p>
          <a:p>
            <a:pPr eaLnBrk="1" hangingPunct="1"/>
            <a:endParaRPr lang="zh-CN" altLang="en-US" dirty="0" smtClean="0"/>
          </a:p>
        </p:txBody>
      </p:sp>
      <p:sp>
        <p:nvSpPr>
          <p:cNvPr id="22530" name="Rectangle 2"/>
          <p:cNvSpPr>
            <a:spLocks noGrp="1" noRot="1" noChangeArrowheads="1"/>
          </p:cNvSpPr>
          <p:nvPr>
            <p:ph type="title" idx="4294967295"/>
          </p:nvPr>
        </p:nvSpPr>
        <p:spPr bwMode="auto">
          <a:xfrm>
            <a:off x="76200" y="914400"/>
            <a:ext cx="8196580" cy="897255"/>
          </a:xfrm>
          <a:prstGeom prst="rect">
            <a:avLst/>
          </a:prstGeom>
          <a:noFill/>
          <a:ln>
            <a:miter lim="800000"/>
          </a:ln>
        </p:spPr>
        <p:txBody>
          <a:bodyPr/>
          <a:lstStyle/>
          <a:p>
            <a:pPr algn="l" eaLnBrk="1" hangingPunct="1"/>
            <a:r>
              <a:rPr lang="zh-CN" altLang="en-US" sz="40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大屏数据可视化设计：大屏拼接</a:t>
            </a:r>
            <a:endParaRPr lang="en-US" altLang="zh-CN" sz="4000" b="1" dirty="0" smtClean="0">
              <a:solidFill>
                <a:srgbClr val="00206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4" name="内容占位符 3"/>
          <p:cNvPicPr>
            <a:picLocks noGrp="1"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676400"/>
            <a:ext cx="6663055" cy="5160645"/>
          </a:xfrm>
          <a:prstGeom prst="rect">
            <a:avLst/>
          </a:prstGeom>
          <a:noFill/>
          <a:ln>
            <a:noFill/>
          </a:ln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 cstate="print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Rectangle 3"/>
          <p:cNvSpPr>
            <a:spLocks noGrp="1" noRot="1" noChangeArrowheads="1"/>
          </p:cNvSpPr>
          <p:nvPr>
            <p:ph idx="1"/>
          </p:nvPr>
        </p:nvSpPr>
        <p:spPr>
          <a:xfrm>
            <a:off x="0" y="1471613"/>
            <a:ext cx="9143999" cy="5386387"/>
          </a:xfrm>
        </p:spPr>
        <p:txBody>
          <a:bodyPr/>
          <a:lstStyle/>
          <a:p>
            <a:pPr algn="just" eaLnBrk="1" hangingPunct="1"/>
            <a:endParaRPr lang="en-US" altLang="zh-CN" dirty="0" smtClean="0"/>
          </a:p>
          <a:p>
            <a:pPr eaLnBrk="1" hangingPunct="1"/>
            <a:endParaRPr lang="zh-CN" altLang="en-US" dirty="0" smtClean="0"/>
          </a:p>
        </p:txBody>
      </p:sp>
      <p:sp>
        <p:nvSpPr>
          <p:cNvPr id="22530" name="Rectangle 2"/>
          <p:cNvSpPr>
            <a:spLocks noGrp="1" noRot="1" noChangeArrowheads="1"/>
          </p:cNvSpPr>
          <p:nvPr>
            <p:ph type="title" idx="4294967295"/>
          </p:nvPr>
        </p:nvSpPr>
        <p:spPr bwMode="auto">
          <a:xfrm>
            <a:off x="76200" y="914400"/>
            <a:ext cx="8196580" cy="897255"/>
          </a:xfrm>
          <a:prstGeom prst="rect">
            <a:avLst/>
          </a:prstGeom>
          <a:noFill/>
          <a:ln>
            <a:miter lim="800000"/>
          </a:ln>
        </p:spPr>
        <p:txBody>
          <a:bodyPr/>
          <a:lstStyle/>
          <a:p>
            <a:pPr algn="l" eaLnBrk="1" hangingPunct="1"/>
            <a:r>
              <a:rPr lang="zh-CN" altLang="en-US" sz="40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大屏数据可视化设计：页面布局</a:t>
            </a:r>
            <a:endParaRPr lang="en-US" altLang="zh-CN" sz="4000" b="1" dirty="0" smtClean="0">
              <a:solidFill>
                <a:srgbClr val="00206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6" name="内容占位符 5"/>
          <p:cNvPicPr>
            <a:picLocks noGrp="1"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1669415"/>
            <a:ext cx="4836160" cy="5112385"/>
          </a:xfrm>
          <a:prstGeom prst="rect">
            <a:avLst/>
          </a:prstGeom>
          <a:noFill/>
          <a:ln>
            <a:noFill/>
          </a:ln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 cstate="print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Rectangle 3"/>
          <p:cNvSpPr>
            <a:spLocks noGrp="1" noRot="1" noChangeArrowheads="1"/>
          </p:cNvSpPr>
          <p:nvPr>
            <p:ph idx="1"/>
          </p:nvPr>
        </p:nvSpPr>
        <p:spPr>
          <a:xfrm>
            <a:off x="0" y="1471613"/>
            <a:ext cx="9143999" cy="5386387"/>
          </a:xfrm>
        </p:spPr>
        <p:txBody>
          <a:bodyPr/>
          <a:lstStyle/>
          <a:p>
            <a:pPr algn="just" eaLnBrk="1" hangingPunct="1"/>
            <a:endParaRPr lang="en-US" altLang="zh-CN" dirty="0" smtClean="0"/>
          </a:p>
          <a:p>
            <a:pPr eaLnBrk="1" hangingPunct="1"/>
            <a:endParaRPr lang="zh-CN" altLang="en-US" dirty="0" smtClean="0"/>
          </a:p>
        </p:txBody>
      </p:sp>
      <p:sp>
        <p:nvSpPr>
          <p:cNvPr id="22530" name="Rectangle 2"/>
          <p:cNvSpPr>
            <a:spLocks noGrp="1" noRot="1" noChangeArrowheads="1"/>
          </p:cNvSpPr>
          <p:nvPr>
            <p:ph type="title" idx="4294967295"/>
          </p:nvPr>
        </p:nvSpPr>
        <p:spPr bwMode="auto">
          <a:xfrm>
            <a:off x="76200" y="914400"/>
            <a:ext cx="9068435" cy="897255"/>
          </a:xfrm>
          <a:prstGeom prst="rect">
            <a:avLst/>
          </a:prstGeom>
          <a:noFill/>
          <a:ln>
            <a:miter lim="800000"/>
          </a:ln>
        </p:spPr>
        <p:txBody>
          <a:bodyPr/>
          <a:lstStyle/>
          <a:p>
            <a:pPr algn="l" eaLnBrk="1" hangingPunct="1"/>
            <a:r>
              <a:rPr lang="zh-CN" altLang="en-US" sz="40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大屏数据可视化设计：图表类型选择</a:t>
            </a:r>
            <a:endParaRPr lang="en-US" altLang="zh-CN" sz="4000" b="1" dirty="0" smtClean="0">
              <a:solidFill>
                <a:srgbClr val="00206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2" name="内容占位符 5"/>
          <p:cNvPicPr>
            <a:picLocks noGrp="1"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772" y="1676301"/>
            <a:ext cx="9167355" cy="4536504"/>
          </a:xfrm>
          <a:prstGeom prst="rect">
            <a:avLst/>
          </a:prstGeom>
          <a:noFill/>
          <a:ln>
            <a:noFill/>
          </a:ln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 cstate="print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Rectangle 3"/>
          <p:cNvSpPr>
            <a:spLocks noGrp="1" noRot="1" noChangeArrowheads="1"/>
          </p:cNvSpPr>
          <p:nvPr>
            <p:ph idx="1"/>
          </p:nvPr>
        </p:nvSpPr>
        <p:spPr>
          <a:xfrm>
            <a:off x="0" y="1471613"/>
            <a:ext cx="9143999" cy="5386387"/>
          </a:xfrm>
        </p:spPr>
        <p:txBody>
          <a:bodyPr/>
          <a:lstStyle/>
          <a:p>
            <a:pPr algn="just" eaLnBrk="1" hangingPunct="1"/>
            <a:endParaRPr lang="en-US" altLang="zh-CN" dirty="0" smtClean="0"/>
          </a:p>
          <a:p>
            <a:pPr eaLnBrk="1" hangingPunct="1"/>
            <a:endParaRPr lang="zh-CN" altLang="en-US" dirty="0" smtClean="0"/>
          </a:p>
        </p:txBody>
      </p:sp>
      <p:sp>
        <p:nvSpPr>
          <p:cNvPr id="22530" name="Rectangle 2"/>
          <p:cNvSpPr>
            <a:spLocks noGrp="1" noRot="1" noChangeArrowheads="1"/>
          </p:cNvSpPr>
          <p:nvPr>
            <p:ph type="title" idx="4294967295"/>
          </p:nvPr>
        </p:nvSpPr>
        <p:spPr bwMode="auto">
          <a:xfrm>
            <a:off x="76200" y="914400"/>
            <a:ext cx="8800465" cy="897255"/>
          </a:xfrm>
          <a:prstGeom prst="rect">
            <a:avLst/>
          </a:prstGeom>
          <a:noFill/>
          <a:ln>
            <a:miter lim="800000"/>
          </a:ln>
        </p:spPr>
        <p:txBody>
          <a:bodyPr/>
          <a:lstStyle/>
          <a:p>
            <a:pPr algn="l" eaLnBrk="1" hangingPunct="1"/>
            <a:r>
              <a:rPr lang="zh-CN" altLang="en-US" sz="40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大屏数据可视化设计：字体字号选择</a:t>
            </a:r>
            <a:endParaRPr lang="en-US" altLang="zh-CN" sz="4000" b="1" dirty="0" smtClean="0">
              <a:solidFill>
                <a:srgbClr val="00206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600200"/>
            <a:ext cx="7434580" cy="507619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 cstate="print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Rectangle 3"/>
          <p:cNvSpPr>
            <a:spLocks noGrp="1" noRot="1" noChangeArrowheads="1"/>
          </p:cNvSpPr>
          <p:nvPr>
            <p:ph idx="1"/>
          </p:nvPr>
        </p:nvSpPr>
        <p:spPr>
          <a:xfrm>
            <a:off x="0" y="1471613"/>
            <a:ext cx="9143999" cy="5386387"/>
          </a:xfrm>
        </p:spPr>
        <p:txBody>
          <a:bodyPr/>
          <a:lstStyle/>
          <a:p>
            <a:pPr algn="just" eaLnBrk="1" hangingPunct="1"/>
            <a:endParaRPr lang="en-US" altLang="zh-CN" dirty="0" smtClean="0"/>
          </a:p>
          <a:p>
            <a:pPr eaLnBrk="1" hangingPunct="1"/>
            <a:endParaRPr lang="zh-CN" altLang="en-US" dirty="0" smtClean="0"/>
          </a:p>
        </p:txBody>
      </p:sp>
      <p:sp>
        <p:nvSpPr>
          <p:cNvPr id="22530" name="Rectangle 2"/>
          <p:cNvSpPr>
            <a:spLocks noGrp="1" noRot="1" noChangeArrowheads="1"/>
          </p:cNvSpPr>
          <p:nvPr>
            <p:ph type="title" idx="4294967295"/>
          </p:nvPr>
        </p:nvSpPr>
        <p:spPr bwMode="auto">
          <a:xfrm>
            <a:off x="76200" y="914400"/>
            <a:ext cx="8196580" cy="897255"/>
          </a:xfrm>
          <a:prstGeom prst="rect">
            <a:avLst/>
          </a:prstGeom>
          <a:noFill/>
          <a:ln>
            <a:miter lim="800000"/>
          </a:ln>
        </p:spPr>
        <p:txBody>
          <a:bodyPr/>
          <a:lstStyle/>
          <a:p>
            <a:pPr algn="l" eaLnBrk="1" hangingPunct="1"/>
            <a:r>
              <a:rPr lang="zh-CN" altLang="en-US" sz="40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大屏数据可视化设计注意事项</a:t>
            </a:r>
            <a:endParaRPr lang="en-US" altLang="zh-CN" sz="4000" b="1" dirty="0" smtClean="0">
              <a:solidFill>
                <a:srgbClr val="00206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76530" y="1600200"/>
            <a:ext cx="8895715" cy="48310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457200" indent="-457200" algn="l">
              <a:buClrTx/>
              <a:buSzTx/>
              <a:buFont typeface="Wingdings" panose="05000000000000000000" charset="0"/>
              <a:buChar char="l"/>
            </a:pPr>
            <a:r>
              <a:rPr lang="zh-CN" altLang="en-US" sz="28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屏幕投射效果不佳。</a:t>
            </a:r>
            <a:endParaRPr lang="zh-CN" altLang="en-US" sz="2800" b="1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0" indent="0" algn="l">
              <a:buClrTx/>
              <a:buSzTx/>
              <a:buFont typeface="Wingdings" panose="05000000000000000000" charset="0"/>
              <a:buNone/>
            </a:pPr>
            <a:r>
              <a:rPr lang="en-US" altLang="zh-CN" sz="28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    </a:t>
            </a:r>
            <a:r>
              <a:rPr lang="zh-CN" altLang="en-US" sz="28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条件允许的情况下，设计前先用的不同风格设计在屏幕上投放，了解颜色差距，对比色临近色、渐变色等在大屏上是否存在色差。</a:t>
            </a:r>
            <a:endParaRPr lang="zh-CN" altLang="en-US" sz="2800" b="1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l">
              <a:buClrTx/>
              <a:buSzTx/>
              <a:buFont typeface="Wingdings" panose="05000000000000000000" charset="0"/>
              <a:buChar char="l"/>
            </a:pPr>
            <a:r>
              <a:rPr lang="zh-CN" altLang="en-US" sz="28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等比例放大投射会发虚问题。</a:t>
            </a:r>
            <a:endParaRPr lang="zh-CN" altLang="en-US" sz="2800" b="1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1" indent="0" algn="l">
              <a:buClrTx/>
              <a:buSzTx/>
              <a:buFont typeface="Wingdings" panose="05000000000000000000" charset="0"/>
              <a:buNone/>
            </a:pPr>
            <a:r>
              <a:rPr lang="en-US" altLang="zh-CN" sz="28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  </a:t>
            </a:r>
            <a:r>
              <a:rPr lang="zh-CN" altLang="en-US" sz="28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（1）大屏逻辑分辨率（设计分辨率），（2）显卡输出分辨率，（3）视频矩阵切换器（DVI）支持分辨率，（4）大屏实际物理分辨率 。</a:t>
            </a:r>
            <a:endParaRPr lang="zh-CN" altLang="en-US" sz="2800" b="1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l">
              <a:buClrTx/>
              <a:buSzTx/>
              <a:buFont typeface="Wingdings" panose="05000000000000000000" charset="0"/>
              <a:buChar char="l"/>
            </a:pPr>
            <a:r>
              <a:rPr lang="zh-CN" altLang="en-US" sz="28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大屏显示被拉伸或压缩。</a:t>
            </a:r>
            <a:endParaRPr lang="zh-CN" altLang="en-US" sz="2800" b="1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1" indent="0" algn="l">
              <a:buClrTx/>
              <a:buSzTx/>
              <a:buFont typeface="Wingdings" panose="05000000000000000000" charset="0"/>
              <a:buNone/>
            </a:pPr>
            <a:r>
              <a:rPr lang="en-US" altLang="zh-CN" sz="28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    </a:t>
            </a:r>
            <a:r>
              <a:rPr lang="zh-CN" altLang="en-US" sz="28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可能由于视频扩展器显示不正确导致压缩或拉伸，那么需要了解被压缩的比例，并对其进行校正。</a:t>
            </a:r>
            <a:endParaRPr lang="zh-CN" altLang="en-US" sz="2800" b="1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Rectangle 3"/>
          <p:cNvSpPr>
            <a:spLocks noGrp="1" noRot="1" noChangeArrowheads="1"/>
          </p:cNvSpPr>
          <p:nvPr>
            <p:ph idx="1"/>
          </p:nvPr>
        </p:nvSpPr>
        <p:spPr>
          <a:xfrm>
            <a:off x="0" y="1471613"/>
            <a:ext cx="9143999" cy="5386387"/>
          </a:xfrm>
        </p:spPr>
        <p:txBody>
          <a:bodyPr/>
          <a:lstStyle/>
          <a:p>
            <a:pPr marL="0" indent="0" algn="just" eaLnBrk="1" hangingPunct="1">
              <a:buNone/>
            </a:pPr>
            <a:r>
              <a:rPr dirty="0" smtClean="0"/>
              <a:t>方便快捷的绘图模块</a:t>
            </a:r>
            <a:endParaRPr dirty="0" smtClean="0"/>
          </a:p>
          <a:p>
            <a:pPr marL="0" indent="0">
              <a:buNone/>
            </a:pPr>
            <a:r>
              <a:rPr dirty="0" smtClean="0"/>
              <a:t>•</a:t>
            </a:r>
            <a:r>
              <a:rPr lang="en-US" dirty="0" smtClean="0"/>
              <a:t> </a:t>
            </a:r>
            <a:r>
              <a:rPr dirty="0" smtClean="0"/>
              <a:t>绘图API——pyplot模块</a:t>
            </a:r>
            <a:endParaRPr dirty="0" smtClean="0"/>
          </a:p>
          <a:p>
            <a:pPr marL="0" indent="0">
              <a:buNone/>
            </a:pPr>
            <a:r>
              <a:rPr dirty="0" smtClean="0"/>
              <a:t>•</a:t>
            </a:r>
            <a:r>
              <a:rPr lang="en-US" dirty="0" smtClean="0"/>
              <a:t> </a:t>
            </a:r>
            <a:r>
              <a:rPr dirty="0" smtClean="0"/>
              <a:t>集成库——pylab模块（包含NumPy和pyplot中的常用函数）</a:t>
            </a:r>
            <a:endParaRPr dirty="0" smtClean="0"/>
          </a:p>
        </p:txBody>
      </p:sp>
      <p:sp>
        <p:nvSpPr>
          <p:cNvPr id="22530" name="Rectangle 2"/>
          <p:cNvSpPr>
            <a:spLocks noGrp="1" noRot="1" noChangeArrowheads="1"/>
          </p:cNvSpPr>
          <p:nvPr>
            <p:ph type="title" idx="4294967295"/>
          </p:nvPr>
        </p:nvSpPr>
        <p:spPr bwMode="auto">
          <a:xfrm>
            <a:off x="76200" y="838200"/>
            <a:ext cx="5562600" cy="896938"/>
          </a:xfrm>
          <a:prstGeom prst="rect">
            <a:avLst/>
          </a:prstGeom>
          <a:noFill/>
          <a:ln>
            <a:miter lim="800000"/>
          </a:ln>
        </p:spPr>
        <p:txBody>
          <a:bodyPr/>
          <a:lstStyle/>
          <a:p>
            <a:pPr algn="l" eaLnBrk="1" hangingPunct="1"/>
            <a:r>
              <a:rPr lang="en-US" altLang="en-US" sz="4000" b="1" dirty="0" err="1" smtClean="0">
                <a:solidFill>
                  <a:srgbClr val="00206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Matplotlib</a:t>
            </a:r>
            <a:r>
              <a:rPr lang="en-US" altLang="en-US" sz="40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API</a:t>
            </a:r>
            <a:r>
              <a:rPr lang="zh-CN" altLang="en-US" sz="40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入门</a:t>
            </a:r>
            <a:endParaRPr lang="zh-CN" altLang="en-US" sz="4000" b="1" dirty="0" smtClean="0">
              <a:solidFill>
                <a:srgbClr val="00206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9" name="image30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 cstate="print"/>
          <a:stretch>
            <a:fillRect/>
          </a:stretch>
        </p:blipFill>
        <p:spPr>
          <a:xfrm>
            <a:off x="457200" y="3627755"/>
            <a:ext cx="3801110" cy="3191510"/>
          </a:xfrm>
          <a:prstGeom prst="rect">
            <a:avLst/>
          </a:prstGeom>
        </p:spPr>
      </p:pic>
      <p:pic>
        <p:nvPicPr>
          <p:cNvPr id="11" name="image31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800600" y="3657600"/>
            <a:ext cx="3723640" cy="31318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 cstate="print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Rectangle 3"/>
          <p:cNvSpPr>
            <a:spLocks noGrp="1" noRot="1" noChangeArrowheads="1"/>
          </p:cNvSpPr>
          <p:nvPr>
            <p:ph idx="1"/>
          </p:nvPr>
        </p:nvSpPr>
        <p:spPr>
          <a:xfrm>
            <a:off x="0" y="1471613"/>
            <a:ext cx="9143999" cy="5386387"/>
          </a:xfrm>
        </p:spPr>
        <p:txBody>
          <a:bodyPr/>
          <a:lstStyle/>
          <a:p>
            <a:pPr algn="just" eaLnBrk="1" hangingPunct="1"/>
            <a:endParaRPr lang="en-US" altLang="zh-CN" dirty="0" smtClean="0"/>
          </a:p>
          <a:p>
            <a:pPr eaLnBrk="1" hangingPunct="1"/>
            <a:endParaRPr lang="zh-CN" altLang="en-US" dirty="0" smtClean="0"/>
          </a:p>
        </p:txBody>
      </p:sp>
      <p:sp>
        <p:nvSpPr>
          <p:cNvPr id="22530" name="Rectangle 2"/>
          <p:cNvSpPr>
            <a:spLocks noGrp="1" noRot="1" noChangeArrowheads="1"/>
          </p:cNvSpPr>
          <p:nvPr>
            <p:ph type="title" idx="4294967295"/>
          </p:nvPr>
        </p:nvSpPr>
        <p:spPr bwMode="auto">
          <a:xfrm>
            <a:off x="76200" y="914400"/>
            <a:ext cx="8196580" cy="897255"/>
          </a:xfrm>
          <a:prstGeom prst="rect">
            <a:avLst/>
          </a:prstGeom>
          <a:noFill/>
          <a:ln>
            <a:miter lim="800000"/>
          </a:ln>
        </p:spPr>
        <p:txBody>
          <a:bodyPr/>
          <a:lstStyle/>
          <a:p>
            <a:pPr algn="l" eaLnBrk="1" hangingPunct="1"/>
            <a:r>
              <a:rPr lang="zh-CN" altLang="en-US" sz="40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大屏数据可视化参考样式</a:t>
            </a:r>
            <a:endParaRPr lang="en-US" altLang="zh-CN" sz="4000" b="1" dirty="0" smtClean="0">
              <a:solidFill>
                <a:srgbClr val="00206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28600" y="1828800"/>
            <a:ext cx="8895715" cy="26765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457200" indent="-457200" algn="l">
              <a:buClrTx/>
              <a:buSzTx/>
              <a:buFont typeface="Wingdings" panose="05000000000000000000" charset="0"/>
              <a:buChar char="l"/>
            </a:pPr>
            <a:r>
              <a:rPr lang="zh-CN" altLang="en-US" sz="28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图表工具：</a:t>
            </a:r>
            <a:endParaRPr lang="zh-CN" altLang="en-US" sz="2800" b="1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zh-CN" altLang="en-US" sz="28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Apache ECharts、Highcharts。</a:t>
            </a:r>
            <a:endParaRPr lang="zh-CN" altLang="en-US" sz="2800" b="1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l">
              <a:buClrTx/>
              <a:buSzTx/>
              <a:buFont typeface="Wingdings" panose="05000000000000000000" charset="0"/>
              <a:buChar char="l"/>
            </a:pPr>
            <a:r>
              <a:rPr lang="zh-CN" altLang="en-US" sz="28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第三方开发工具：</a:t>
            </a:r>
            <a:endParaRPr lang="zh-CN" altLang="en-US" sz="2800" b="1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zh-CN" altLang="en-US" sz="28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DataV数据可视化、腾讯云图、百度智能云。原生开发：HTML5、JS、CSS、WebGL、unity。</a:t>
            </a:r>
            <a:endParaRPr lang="zh-CN" altLang="en-US" sz="2800" b="1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l">
              <a:buClrTx/>
              <a:buSzTx/>
              <a:buFont typeface="Wingdings" panose="05000000000000000000" charset="0"/>
              <a:buChar char="l"/>
            </a:pPr>
            <a:endParaRPr lang="zh-CN" altLang="en-US" sz="2800" b="1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/>
          <p:nvPr>
            <p:ph idx="1"/>
          </p:nvPr>
        </p:nvSpPr>
        <p:spPr>
          <a:xfrm>
            <a:off x="304800" y="1676400"/>
            <a:ext cx="8797925" cy="4498975"/>
          </a:xfrm>
        </p:spPr>
        <p:txBody>
          <a:bodyPr/>
          <a:p>
            <a:r>
              <a:rPr lang="zh-CN" altLang="en-US"/>
              <a:t>可口可乐公司近一年来股票收盘价的月平均价</a:t>
            </a:r>
            <a:endParaRPr lang="zh-CN" altLang="en-US"/>
          </a:p>
        </p:txBody>
      </p:sp>
      <p:pic>
        <p:nvPicPr>
          <p:cNvPr id="13" name="image32.jpeg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152400" y="2514600"/>
            <a:ext cx="2734945" cy="297815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800" y="2514600"/>
            <a:ext cx="6070600" cy="3879850"/>
          </a:xfrm>
          <a:prstGeom prst="rect">
            <a:avLst/>
          </a:prstGeom>
        </p:spPr>
      </p:pic>
      <p:sp>
        <p:nvSpPr>
          <p:cNvPr id="5" name="Rectangle 2"/>
          <p:cNvSpPr>
            <a:spLocks noGrp="1" noRot="1" noChangeArrowheads="1"/>
          </p:cNvSpPr>
          <p:nvPr/>
        </p:nvSpPr>
        <p:spPr bwMode="auto">
          <a:xfrm>
            <a:off x="76200" y="990600"/>
            <a:ext cx="5562600" cy="896938"/>
          </a:xfrm>
          <a:prstGeom prst="rect">
            <a:avLst/>
          </a:prstGeom>
          <a:noFill/>
          <a:ln>
            <a:miter lim="800000"/>
          </a:ln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altLang="en-US" sz="4000" b="1" dirty="0" err="1" smtClean="0">
                <a:solidFill>
                  <a:srgbClr val="00206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数据源</a:t>
            </a:r>
            <a:endParaRPr lang="zh-CN" altLang="en-US" sz="4000" b="1" dirty="0" err="1" smtClean="0">
              <a:solidFill>
                <a:srgbClr val="00206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/>
          <p:nvPr>
            <p:ph idx="1"/>
          </p:nvPr>
        </p:nvSpPr>
        <p:spPr>
          <a:xfrm>
            <a:off x="76200" y="1905000"/>
            <a:ext cx="8797925" cy="4498975"/>
          </a:xfrm>
        </p:spPr>
        <p:txBody>
          <a:bodyPr/>
          <a:p>
            <a:r>
              <a:rPr lang="zh-CN" altLang="en-US"/>
              <a:t>将可口可乐公司近一年来股票收盘价的月平均价绘制成折线图</a:t>
            </a:r>
            <a:endParaRPr lang="zh-CN" altLang="en-US"/>
          </a:p>
        </p:txBody>
      </p:sp>
      <p:sp>
        <p:nvSpPr>
          <p:cNvPr id="6" name="Rectangle 2"/>
          <p:cNvSpPr>
            <a:spLocks noGrp="1" noRot="1" noChangeArrowheads="1"/>
          </p:cNvSpPr>
          <p:nvPr/>
        </p:nvSpPr>
        <p:spPr bwMode="auto">
          <a:xfrm>
            <a:off x="76200" y="1143000"/>
            <a:ext cx="5562600" cy="896938"/>
          </a:xfrm>
          <a:prstGeom prst="rect">
            <a:avLst/>
          </a:prstGeom>
          <a:noFill/>
          <a:ln>
            <a:miter lim="800000"/>
          </a:ln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en-US" altLang="zh-CN" sz="4000" b="1" dirty="0" err="1" smtClean="0">
                <a:solidFill>
                  <a:srgbClr val="00206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Pyplot</a:t>
            </a:r>
            <a:r>
              <a:rPr lang="zh-CN" altLang="en-US" sz="4000" b="1" dirty="0" err="1" smtClean="0">
                <a:solidFill>
                  <a:srgbClr val="00206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折线图</a:t>
            </a:r>
            <a:endParaRPr lang="zh-CN" altLang="en-US" sz="4000" b="1" dirty="0" err="1" smtClean="0">
              <a:solidFill>
                <a:srgbClr val="00206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48200" y="3124200"/>
            <a:ext cx="4426585" cy="358013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3124200"/>
            <a:ext cx="4457700" cy="35801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/>
          <p:nvPr>
            <p:ph idx="1"/>
          </p:nvPr>
        </p:nvSpPr>
        <p:spPr>
          <a:xfrm>
            <a:off x="76200" y="1905000"/>
            <a:ext cx="8797925" cy="4498975"/>
          </a:xfrm>
        </p:spPr>
        <p:txBody>
          <a:bodyPr/>
          <a:p>
            <a:r>
              <a:rPr lang="zh-CN" altLang="en-US"/>
              <a:t>将可口可乐公司近一年来股票收盘价的月平均价绘制成折线图</a:t>
            </a:r>
            <a:endParaRPr lang="zh-CN" altLang="en-US"/>
          </a:p>
        </p:txBody>
      </p:sp>
      <p:sp>
        <p:nvSpPr>
          <p:cNvPr id="6" name="Rectangle 2"/>
          <p:cNvSpPr>
            <a:spLocks noGrp="1" noRot="1" noChangeArrowheads="1"/>
          </p:cNvSpPr>
          <p:nvPr/>
        </p:nvSpPr>
        <p:spPr bwMode="auto">
          <a:xfrm>
            <a:off x="76200" y="1143000"/>
            <a:ext cx="5562600" cy="896938"/>
          </a:xfrm>
          <a:prstGeom prst="rect">
            <a:avLst/>
          </a:prstGeom>
          <a:noFill/>
          <a:ln>
            <a:miter lim="800000"/>
          </a:ln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en-US" altLang="zh-CN" sz="4000" b="1" dirty="0" err="1" smtClean="0">
                <a:solidFill>
                  <a:srgbClr val="00206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Pyplot</a:t>
            </a:r>
            <a:r>
              <a:rPr lang="zh-CN" altLang="en-US" sz="4000" b="1" dirty="0" err="1" smtClean="0">
                <a:solidFill>
                  <a:srgbClr val="00206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折线图</a:t>
            </a:r>
            <a:endParaRPr lang="zh-CN" altLang="en-US" sz="4000" b="1" dirty="0" err="1" smtClean="0">
              <a:solidFill>
                <a:srgbClr val="00206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4800" y="3048000"/>
            <a:ext cx="4146550" cy="325755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200" y="3124200"/>
            <a:ext cx="4337050" cy="21755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/>
          <p:nvPr>
            <p:ph idx="1"/>
          </p:nvPr>
        </p:nvSpPr>
        <p:spPr>
          <a:xfrm>
            <a:off x="76200" y="1905000"/>
            <a:ext cx="8797925" cy="4498975"/>
          </a:xfrm>
        </p:spPr>
        <p:txBody>
          <a:bodyPr/>
          <a:p>
            <a:r>
              <a:rPr lang="zh-CN" altLang="en-US"/>
              <a:t>将可口可乐公司近一年来股票收盘价的月平均价绘制成散点图</a:t>
            </a:r>
            <a:endParaRPr lang="zh-CN" altLang="en-US"/>
          </a:p>
        </p:txBody>
      </p:sp>
      <p:sp>
        <p:nvSpPr>
          <p:cNvPr id="6" name="Rectangle 2"/>
          <p:cNvSpPr>
            <a:spLocks noGrp="1" noRot="1" noChangeArrowheads="1"/>
          </p:cNvSpPr>
          <p:nvPr/>
        </p:nvSpPr>
        <p:spPr bwMode="auto">
          <a:xfrm>
            <a:off x="76200" y="1143000"/>
            <a:ext cx="5562600" cy="896938"/>
          </a:xfrm>
          <a:prstGeom prst="rect">
            <a:avLst/>
          </a:prstGeom>
          <a:noFill/>
          <a:ln>
            <a:miter lim="800000"/>
          </a:ln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en-US" altLang="zh-CN" sz="4000" b="1" dirty="0" err="1" smtClean="0">
                <a:solidFill>
                  <a:srgbClr val="00206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Pyplot</a:t>
            </a:r>
            <a:r>
              <a:rPr lang="zh-CN" altLang="en-US" sz="4000" b="1" dirty="0" err="1" smtClean="0">
                <a:solidFill>
                  <a:srgbClr val="00206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散点图</a:t>
            </a:r>
            <a:endParaRPr lang="zh-CN" altLang="en-US" sz="4000" b="1" dirty="0" err="1" smtClean="0">
              <a:solidFill>
                <a:srgbClr val="00206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5" name="image42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 cstate="print"/>
          <a:stretch>
            <a:fillRect/>
          </a:stretch>
        </p:blipFill>
        <p:spPr>
          <a:xfrm>
            <a:off x="609283" y="3047683"/>
            <a:ext cx="3550285" cy="273621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600" y="3048000"/>
            <a:ext cx="3476625" cy="304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/>
          <p:nvPr>
            <p:ph idx="1"/>
          </p:nvPr>
        </p:nvSpPr>
        <p:spPr>
          <a:xfrm>
            <a:off x="76200" y="1905000"/>
            <a:ext cx="8797925" cy="4498975"/>
          </a:xfrm>
        </p:spPr>
        <p:txBody>
          <a:bodyPr/>
          <a:p>
            <a:r>
              <a:rPr lang="zh-CN" altLang="en-US"/>
              <a:t>将可口可乐公司近一年来股票收盘价的月平均价绘制成柱状图</a:t>
            </a:r>
            <a:endParaRPr lang="zh-CN" altLang="en-US"/>
          </a:p>
        </p:txBody>
      </p:sp>
      <p:sp>
        <p:nvSpPr>
          <p:cNvPr id="6" name="Rectangle 2"/>
          <p:cNvSpPr>
            <a:spLocks noGrp="1" noRot="1" noChangeArrowheads="1"/>
          </p:cNvSpPr>
          <p:nvPr/>
        </p:nvSpPr>
        <p:spPr bwMode="auto">
          <a:xfrm>
            <a:off x="76200" y="1143000"/>
            <a:ext cx="5562600" cy="896938"/>
          </a:xfrm>
          <a:prstGeom prst="rect">
            <a:avLst/>
          </a:prstGeom>
          <a:noFill/>
          <a:ln>
            <a:miter lim="800000"/>
          </a:ln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en-US" altLang="zh-CN" sz="4000" b="1" dirty="0" err="1" smtClean="0">
                <a:solidFill>
                  <a:srgbClr val="00206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Pyplot</a:t>
            </a:r>
            <a:r>
              <a:rPr lang="zh-CN" altLang="en-US" sz="4000" b="1" dirty="0" err="1" smtClean="0">
                <a:solidFill>
                  <a:srgbClr val="00206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柱状图</a:t>
            </a:r>
            <a:endParaRPr lang="zh-CN" altLang="en-US" sz="4000" b="1" dirty="0" err="1" smtClean="0">
              <a:solidFill>
                <a:srgbClr val="00206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7" name="image49.png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533083" y="3047683"/>
            <a:ext cx="3493135" cy="268795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3400" y="3124200"/>
            <a:ext cx="3267075" cy="30289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UNIT_PLACING_PICTURE_USER_VIEWPORT" val="{&quot;height&quot;:2629,&quot;width&quot;:3131}"/>
</p:tagLst>
</file>

<file path=ppt/tags/tag2.xml><?xml version="1.0" encoding="utf-8"?>
<p:tagLst xmlns:p="http://schemas.openxmlformats.org/presentationml/2006/main">
  <p:tag name="KSO_WM_UNIT_PLACING_PICTURE_USER_VIEWPORT" val="{&quot;height&quot;:4309,&quot;width&quot;:5591}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1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1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1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1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1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1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1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1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1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1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1400</Words>
  <Application>WPS 演示</Application>
  <PresentationFormat>全屏显示(4:3)</PresentationFormat>
  <Paragraphs>178</Paragraphs>
  <Slides>40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40</vt:i4>
      </vt:variant>
    </vt:vector>
  </HeadingPairs>
  <TitlesOfParts>
    <vt:vector size="49" baseType="lpstr">
      <vt:lpstr>Arial</vt:lpstr>
      <vt:lpstr>宋体</vt:lpstr>
      <vt:lpstr>Wingdings</vt:lpstr>
      <vt:lpstr>Calibri</vt:lpstr>
      <vt:lpstr>Times New Roman</vt:lpstr>
      <vt:lpstr>微软雅黑</vt:lpstr>
      <vt:lpstr>Arial Unicode MS</vt:lpstr>
      <vt:lpstr>Wingdings</vt:lpstr>
      <vt:lpstr>Office 主题</vt:lpstr>
      <vt:lpstr>PowerPoint 演示文稿</vt:lpstr>
      <vt:lpstr>教学目标</vt:lpstr>
      <vt:lpstr>Matplotlib绘图</vt:lpstr>
      <vt:lpstr>Matplotlib API入门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Matplotlib绘图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Matplotlib绘图</vt:lpstr>
      <vt:lpstr>Pandas绘图</vt:lpstr>
      <vt:lpstr>Pandas绘图</vt:lpstr>
      <vt:lpstr>Pandas绘图</vt:lpstr>
      <vt:lpstr>Pandas控制图像形式</vt:lpstr>
      <vt:lpstr>Pandas控制图像形式</vt:lpstr>
      <vt:lpstr>Pandas控制图像形式</vt:lpstr>
      <vt:lpstr>Pandas控制图像形式</vt:lpstr>
      <vt:lpstr>Pandas控制图像形式</vt:lpstr>
      <vt:lpstr>数据可视化实例：Biopython</vt:lpstr>
      <vt:lpstr>数据可视化实例：Biopython</vt:lpstr>
      <vt:lpstr>数据可视化实例：语料库</vt:lpstr>
      <vt:lpstr>数据可视化实例：语料库</vt:lpstr>
      <vt:lpstr>数据可视化实例：大屏数据可视化</vt:lpstr>
      <vt:lpstr>数据可视化实例：大屏数据可视化</vt:lpstr>
      <vt:lpstr>大屏数据可视化设计</vt:lpstr>
      <vt:lpstr>大屏数据可视化设计：需求分析</vt:lpstr>
      <vt:lpstr>大屏数据可视化设计：大屏拼接</vt:lpstr>
      <vt:lpstr>大屏数据可视化设计：页面布局</vt:lpstr>
      <vt:lpstr>大屏数据可视化设计：页面布局</vt:lpstr>
      <vt:lpstr>大屏数据可视化设计</vt:lpstr>
      <vt:lpstr>大屏数据可视化设计注意事项</vt:lpstr>
    </vt:vector>
  </TitlesOfParts>
  <Company>Toshiba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abc</dc:creator>
  <cp:lastModifiedBy>Vivi</cp:lastModifiedBy>
  <cp:revision>317</cp:revision>
  <dcterms:created xsi:type="dcterms:W3CDTF">2010-07-16T22:48:00Z</dcterms:created>
  <dcterms:modified xsi:type="dcterms:W3CDTF">2021-07-29T07:56:03Z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3BCBC163CCB44647ACC4F784EB76BD4D</vt:lpwstr>
  </property>
  <property fmtid="{D5CDD505-2E9C-101B-9397-08002B2CF9AE}" pid="3" name="KSOProductBuildVer">
    <vt:lpwstr>2052-11.1.0.10667</vt:lpwstr>
  </property>
</Properties>
</file>